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365" r:id="rId3"/>
    <p:sldId id="378" r:id="rId4"/>
    <p:sldId id="376" r:id="rId5"/>
    <p:sldId id="368" r:id="rId6"/>
    <p:sldId id="384" r:id="rId7"/>
    <p:sldId id="380" r:id="rId8"/>
    <p:sldId id="385" r:id="rId9"/>
    <p:sldId id="1122" r:id="rId10"/>
    <p:sldId id="1123" r:id="rId11"/>
    <p:sldId id="1125" r:id="rId12"/>
    <p:sldId id="379" r:id="rId13"/>
    <p:sldId id="382" r:id="rId14"/>
    <p:sldId id="1124" r:id="rId15"/>
    <p:sldId id="1127" r:id="rId16"/>
    <p:sldId id="1126" r:id="rId17"/>
    <p:sldId id="345" r:id="rId18"/>
    <p:sldId id="1121" r:id="rId19"/>
    <p:sldId id="1098" r:id="rId20"/>
    <p:sldId id="1099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7F7F7"/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/>
    <p:restoredTop sz="73925"/>
  </p:normalViewPr>
  <p:slideViewPr>
    <p:cSldViewPr snapToGrid="0" snapToObjects="1">
      <p:cViewPr varScale="1">
        <p:scale>
          <a:sx n="92" d="100"/>
          <a:sy n="92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super short for now… but could build well upon the Web Server Lab assignment.</a:t>
            </a:r>
          </a:p>
        </p:txBody>
      </p:sp>
    </p:spTree>
    <p:extLst>
      <p:ext uri="{BB962C8B-B14F-4D97-AF65-F5344CB8AC3E}">
        <p14:creationId xmlns:p14="http://schemas.microsoft.com/office/powerpoint/2010/main" val="397112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familiar from the Web Server assignment.</a:t>
            </a:r>
          </a:p>
        </p:txBody>
      </p:sp>
    </p:spTree>
    <p:extLst>
      <p:ext uri="{BB962C8B-B14F-4D97-AF65-F5344CB8AC3E}">
        <p14:creationId xmlns:p14="http://schemas.microsoft.com/office/powerpoint/2010/main" val="272034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you generated…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8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simplified version of this.</a:t>
            </a:r>
          </a:p>
          <a:p>
            <a:r>
              <a:rPr lang="en-US" dirty="0"/>
              <a:t>  - keep ports</a:t>
            </a:r>
          </a:p>
          <a:p>
            <a:r>
              <a:rPr lang="en-US" dirty="0"/>
              <a:t>  - sequence and ack numbers</a:t>
            </a:r>
          </a:p>
          <a:p>
            <a:r>
              <a:rPr lang="en-US" dirty="0"/>
              <a:t>  - checksum</a:t>
            </a:r>
          </a:p>
          <a:p>
            <a:r>
              <a:rPr lang="en-US" dirty="0"/>
              <a:t>  - length</a:t>
            </a:r>
          </a:p>
          <a:p>
            <a:r>
              <a:rPr lang="en-US" dirty="0"/>
              <a:t>  - data / payload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this down to sequence number and 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1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drop the data echo here since this is Telnet which would be application layer? OR do it there??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key thing to note here is that the ACK number (43) on the B-to-A segment is one more than the sequence number (42) on the A-</a:t>
            </a:r>
            <a:r>
              <a:rPr lang="en-US" dirty="0" err="1"/>
              <a:t>toB</a:t>
            </a:r>
            <a:r>
              <a:rPr lang="en-US" dirty="0"/>
              <a:t> segment that triggered that ACK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Similarly, the ACK number (80) on the last A-to-B segment is one more than the sequence number (79) on the B-to-A segment that triggered that 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82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r>
              <a:rPr lang="en-US" dirty="0"/>
              <a:t>Transport Layer would be like:</a:t>
            </a:r>
          </a:p>
          <a:p>
            <a:r>
              <a:rPr lang="en-US" dirty="0"/>
              <a:t>  - OS on source deciding the message is too large and breaking it into smaller chunks.</a:t>
            </a:r>
          </a:p>
          <a:p>
            <a:r>
              <a:rPr lang="en-US" dirty="0"/>
              <a:t>    - Could have torn the message in two and put it into two envelopes and numbered them.</a:t>
            </a:r>
          </a:p>
          <a:p>
            <a:r>
              <a:rPr lang="en-US" dirty="0"/>
              <a:t>    - Then put each of those in its own envelope labeled with the destination machine.</a:t>
            </a:r>
          </a:p>
          <a:p>
            <a:r>
              <a:rPr lang="en-US" dirty="0"/>
              <a:t>  - OS at destination</a:t>
            </a:r>
          </a:p>
          <a:p>
            <a:r>
              <a:rPr lang="en-US" dirty="0"/>
              <a:t>    - Collects packets and reassembles them into the message</a:t>
            </a:r>
          </a:p>
          <a:p>
            <a:r>
              <a:rPr lang="en-US" dirty="0"/>
              <a:t>    - Delivers the message to the application.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 – if there is no route then sorry…</a:t>
            </a:r>
          </a:p>
          <a:p>
            <a:r>
              <a:rPr lang="en-US" dirty="0"/>
              <a:t>  - However, the sender will know if the data was not received.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1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receives - all of the error detection stuff checks out.</a:t>
            </a:r>
          </a:p>
          <a:p>
            <a:r>
              <a:rPr lang="en-US" dirty="0"/>
              <a:t>  - CRC in the Ethernet frame</a:t>
            </a:r>
          </a:p>
          <a:p>
            <a:r>
              <a:rPr lang="en-US" dirty="0"/>
              <a:t>  - Internet checksum in the IP Datagram</a:t>
            </a:r>
          </a:p>
          <a:p>
            <a:r>
              <a:rPr lang="en-US" dirty="0"/>
              <a:t>  - Internet checksum in the new Transport Layer Datagram</a:t>
            </a:r>
          </a:p>
        </p:txBody>
      </p:sp>
    </p:spTree>
    <p:extLst>
      <p:ext uri="{BB962C8B-B14F-4D97-AF65-F5344CB8AC3E}">
        <p14:creationId xmlns:p14="http://schemas.microsoft.com/office/powerpoint/2010/main" val="220860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1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Delayed ACK and out of order reception scenarios would make good homework questions…. Guide them to extend what they know to cover those scenarios…</a:t>
            </a:r>
          </a:p>
        </p:txBody>
      </p:sp>
    </p:spTree>
    <p:extLst>
      <p:ext uri="{BB962C8B-B14F-4D97-AF65-F5344CB8AC3E}">
        <p14:creationId xmlns:p14="http://schemas.microsoft.com/office/powerpoint/2010/main" val="35860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NA4 – The Transport and Application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5715-91F2-08CF-F5D8-5A4CDAD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591" y="584061"/>
            <a:ext cx="5910974" cy="1563393"/>
          </a:xfrm>
        </p:spPr>
        <p:txBody>
          <a:bodyPr/>
          <a:lstStyle/>
          <a:p>
            <a:r>
              <a:rPr lang="en-US" sz="2800" dirty="0"/>
              <a:t>Lost or </a:t>
            </a:r>
            <a:br>
              <a:rPr lang="en-US" sz="2800" dirty="0"/>
            </a:br>
            <a:r>
              <a:rPr lang="en-US" sz="2800" dirty="0"/>
              <a:t>Corrupted </a:t>
            </a:r>
            <a:br>
              <a:rPr lang="en-US" sz="2800" dirty="0"/>
            </a:br>
            <a:r>
              <a:rPr lang="en-US" sz="2800" dirty="0"/>
              <a:t>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4F8E-4C13-53E8-44A6-4541D6E012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B52F87-BC87-4937-8FE5-12A3EE93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If an ACK is lost the sender will not receive it or if it is corrupted the receiver will discard it.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Same as if the packet is not received. Timeout sends it again..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0A143-9867-E6E5-1C24-AAE15459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27" y="279255"/>
            <a:ext cx="4521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395D-456F-3CA9-1227-B04647A6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Data Transfer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98CA-C49B-DBCC-5040-4268852A287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B0E32-3470-0B70-5E6F-BF00BFCD94E8}"/>
              </a:ext>
            </a:extLst>
          </p:cNvPr>
          <p:cNvGrpSpPr/>
          <p:nvPr/>
        </p:nvGrpSpPr>
        <p:grpSpPr>
          <a:xfrm>
            <a:off x="2970763" y="1620566"/>
            <a:ext cx="3202473" cy="3165747"/>
            <a:chOff x="4729607" y="1810694"/>
            <a:chExt cx="3202473" cy="31657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758887-A1FC-8820-3F5D-DB11F8B940D0}"/>
                </a:ext>
              </a:extLst>
            </p:cNvPr>
            <p:cNvSpPr txBox="1"/>
            <p:nvPr/>
          </p:nvSpPr>
          <p:spPr>
            <a:xfrm>
              <a:off x="4729607" y="2668117"/>
              <a:ext cx="320247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other types of things can happen?</a:t>
              </a:r>
              <a:br>
                <a:rPr lang="en-US" sz="2400" dirty="0">
                  <a:latin typeface="Segoe Print" panose="02000800000000000000" pitchFamily="2" charset="0"/>
                </a:rPr>
              </a:br>
              <a:br>
                <a:rPr lang="en-US" sz="2400" dirty="0">
                  <a:latin typeface="Segoe Print" panose="02000800000000000000" pitchFamily="2" charset="0"/>
                </a:rPr>
              </a:br>
              <a:r>
                <a:rPr lang="en-US" sz="2400" dirty="0">
                  <a:latin typeface="Segoe Print" panose="02000800000000000000" pitchFamily="2" charset="0"/>
                </a:rPr>
                <a:t>How might they be handled?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11DB1F-0DDD-A35C-35F6-6A19A03C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6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8DFF1-0C72-351B-DCE6-81AE3DB92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6916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800" dirty="0"/>
              <a:t>Application Layer: </a:t>
            </a:r>
          </a:p>
          <a:p>
            <a:pPr lvl="1"/>
            <a:r>
              <a:rPr lang="en-US" sz="2400" dirty="0"/>
              <a:t>Programs exchange information using </a:t>
            </a:r>
            <a:r>
              <a:rPr lang="en-US" sz="2400" b="1" i="1" dirty="0"/>
              <a:t>application specific messages </a:t>
            </a:r>
            <a:r>
              <a:rPr lang="en-US" sz="2400" dirty="0"/>
              <a:t>that they understand.</a:t>
            </a:r>
          </a:p>
          <a:p>
            <a:pPr lvl="2"/>
            <a:r>
              <a:rPr lang="en-US" sz="2400" dirty="0"/>
              <a:t>E.g.  A web browser talking to a web server.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26685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820352" cy="3271759"/>
          </a:xfrm>
        </p:spPr>
        <p:txBody>
          <a:bodyPr/>
          <a:lstStyle/>
          <a:p>
            <a:r>
              <a:rPr lang="en-US" sz="2400" dirty="0"/>
              <a:t>Uses for communication between Web Browsers and Web Servers.</a:t>
            </a:r>
          </a:p>
          <a:p>
            <a:pPr lvl="1"/>
            <a:r>
              <a:rPr lang="en-US" sz="2400" dirty="0"/>
              <a:t>Browser sends a message requesting a page or data.</a:t>
            </a:r>
          </a:p>
          <a:p>
            <a:pPr lvl="1"/>
            <a:r>
              <a:rPr lang="en-US" sz="2400" dirty="0"/>
              <a:t>Server receives the request and sends with a response with the page or data.</a:t>
            </a:r>
          </a:p>
          <a:p>
            <a:pPr lvl="1"/>
            <a:r>
              <a:rPr lang="en-US" sz="2400" dirty="0"/>
              <a:t>Browser receives the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84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048" y="1445282"/>
            <a:ext cx="6526934" cy="1659900"/>
          </a:xfrm>
        </p:spPr>
        <p:txBody>
          <a:bodyPr/>
          <a:lstStyle/>
          <a:p>
            <a:r>
              <a:rPr lang="en-US" sz="2400" dirty="0"/>
              <a:t>Request: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400" dirty="0"/>
              <a:t>Sent by browser:</a:t>
            </a:r>
            <a:br>
              <a:rPr lang="en-US" sz="1000" dirty="0"/>
            </a:br>
            <a:br>
              <a:rPr lang="en-US" sz="1000" dirty="0"/>
            </a:br>
            <a:r>
              <a:rPr lang="en-US" sz="2000" dirty="0"/>
              <a:t>h</a:t>
            </a:r>
            <a:r>
              <a:rPr lang="en-US" sz="20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ttp://</a:t>
            </a:r>
            <a:r>
              <a:rPr lang="en-US" sz="20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www.dickinson.edu</a:t>
            </a:r>
            <a:r>
              <a:rPr lang="en-US" sz="20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index.html</a:t>
            </a:r>
            <a:r>
              <a:rPr lang="en-US" sz="2000" dirty="0">
                <a:effectLst/>
              </a:rPr>
              <a:t> </a:t>
            </a:r>
            <a:endParaRPr lang="en-US" sz="2000" dirty="0"/>
          </a:p>
          <a:p>
            <a:pPr marL="5969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Received by server:</a:t>
            </a:r>
            <a:br>
              <a:rPr lang="en-US" sz="1000" dirty="0"/>
            </a:br>
            <a:br>
              <a:rPr lang="en-US" sz="1000" dirty="0"/>
            </a:br>
            <a:r>
              <a:rPr lang="en-US" sz="2000" dirty="0">
                <a:latin typeface="Courier" pitchFamily="2" charset="0"/>
              </a:rPr>
              <a:t>GET /</a:t>
            </a:r>
            <a:r>
              <a:rPr lang="en-US" sz="2000" dirty="0" err="1">
                <a:latin typeface="Courier" pitchFamily="2" charset="0"/>
              </a:rPr>
              <a:t>index.html</a:t>
            </a:r>
            <a:r>
              <a:rPr lang="en-US" sz="2000" dirty="0">
                <a:latin typeface="Courier" pitchFamily="2" charset="0"/>
              </a:rPr>
              <a:t> HTTP/1.1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9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820352" cy="1659900"/>
          </a:xfrm>
        </p:spPr>
        <p:txBody>
          <a:bodyPr/>
          <a:lstStyle/>
          <a:p>
            <a:r>
              <a:rPr lang="en-US" sz="2400" dirty="0"/>
              <a:t>Response from Server:</a:t>
            </a:r>
          </a:p>
          <a:p>
            <a:pPr marL="596900" lvl="1" indent="0">
              <a:buNone/>
            </a:pPr>
            <a:br>
              <a:rPr lang="en-US" sz="2400" dirty="0"/>
            </a:br>
            <a:r>
              <a:rPr lang="en-US" sz="2400" dirty="0">
                <a:latin typeface="Courier" pitchFamily="2" charset="0"/>
              </a:rPr>
              <a:t>HTTP/1.1 200 OK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Content-type: text/html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&lt;html&gt;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&lt;head&gt;…&lt;/html&gt;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&lt;body&gt;…&lt;/body&gt;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&lt;/html&gt;</a:t>
            </a:r>
            <a:endParaRPr lang="en-US" sz="2000" dirty="0">
              <a:latin typeface="Courier" pitchFamily="2" charset="0"/>
            </a:endParaRP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14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segment structure</a:t>
            </a:r>
            <a:endParaRPr lang="en-US" dirty="0"/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1438C6A7-F9CB-854D-92BB-74AFAE17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55" y="1170047"/>
            <a:ext cx="2963465" cy="3618309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21D47CEF-020C-9C44-AB75-DA719011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762" y="1256962"/>
            <a:ext cx="2963465" cy="360402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800" kern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F66122-9E4A-7644-B40C-189BABEA3388}"/>
              </a:ext>
            </a:extLst>
          </p:cNvPr>
          <p:cNvGrpSpPr/>
          <p:nvPr/>
        </p:nvGrpSpPr>
        <p:grpSpPr>
          <a:xfrm>
            <a:off x="3341384" y="1245979"/>
            <a:ext cx="2647068" cy="327006"/>
            <a:chOff x="4455177" y="1661303"/>
            <a:chExt cx="3529424" cy="436008"/>
          </a:xfrm>
        </p:grpSpPr>
        <p:sp>
          <p:nvSpPr>
            <p:cNvPr id="62" name="Text Box 6">
              <a:extLst>
                <a:ext uri="{FF2B5EF4-FFF2-40B4-BE49-F238E27FC236}">
                  <a16:creationId xmlns:a16="http://schemas.microsoft.com/office/drawing/2014/main" id="{A183A89B-2122-E141-9DF3-203A60EF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5177" y="1661303"/>
              <a:ext cx="1744495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source port #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63" name="Text Box 7">
              <a:extLst>
                <a:ext uri="{FF2B5EF4-FFF2-40B4-BE49-F238E27FC236}">
                  <a16:creationId xmlns:a16="http://schemas.microsoft.com/office/drawing/2014/main" id="{E52BAEBA-8AEA-B545-A35F-AEB619084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509" y="1666424"/>
              <a:ext cx="14580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Arial" charset="0"/>
                  <a:cs typeface="+mn-cs"/>
                </a:rPr>
                <a:t>dest</a:t>
              </a: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 port #</a:t>
              </a:r>
              <a:endParaRPr lang="en-US" sz="135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64" name="Line 8">
            <a:extLst>
              <a:ext uri="{FF2B5EF4-FFF2-40B4-BE49-F238E27FC236}">
                <a16:creationId xmlns:a16="http://schemas.microsoft.com/office/drawing/2014/main" id="{BDC40F37-DD1A-6848-AB76-2EA7683B9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143" y="1537950"/>
            <a:ext cx="2959894" cy="35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92C91585-33BC-084B-A3CF-F5A7CD082B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182250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2304C-19AC-C84B-842E-CBCC3EA9E153}"/>
              </a:ext>
            </a:extLst>
          </p:cNvPr>
          <p:cNvGrpSpPr/>
          <p:nvPr/>
        </p:nvGrpSpPr>
        <p:grpSpPr>
          <a:xfrm>
            <a:off x="3243092" y="859294"/>
            <a:ext cx="2951559" cy="300082"/>
            <a:chOff x="4324123" y="1145724"/>
            <a:chExt cx="3935412" cy="400108"/>
          </a:xfrm>
        </p:grpSpPr>
        <p:sp>
          <p:nvSpPr>
            <p:cNvPr id="67" name="Text Box 11">
              <a:extLst>
                <a:ext uri="{FF2B5EF4-FFF2-40B4-BE49-F238E27FC236}">
                  <a16:creationId xmlns:a16="http://schemas.microsoft.com/office/drawing/2014/main" id="{D7A6E153-CAA2-2E43-9742-982E16926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7924" y="1145724"/>
              <a:ext cx="925896" cy="400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Arial" charset="0"/>
                  <a:cs typeface="+mn-cs"/>
                </a:rPr>
                <a:t>32 bits</a:t>
              </a:r>
              <a:endParaRPr lang="en-US" sz="180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68" name="Line 12">
              <a:extLst>
                <a:ext uri="{FF2B5EF4-FFF2-40B4-BE49-F238E27FC236}">
                  <a16:creationId xmlns:a16="http://schemas.microsoft.com/office/drawing/2014/main" id="{C28AE80D-AED7-BB43-AEEF-9A3E95D7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373" y="1391787"/>
              <a:ext cx="1427162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0FE91D57-DF52-A948-8B79-BE2C69D240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24123" y="1402899"/>
              <a:ext cx="13414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4" name="Line 16">
            <a:extLst>
              <a:ext uri="{FF2B5EF4-FFF2-40B4-BE49-F238E27FC236}">
                <a16:creationId xmlns:a16="http://schemas.microsoft.com/office/drawing/2014/main" id="{ADBC9EF8-B51B-F249-8F7B-C16F5F07A2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4524" y="210825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6" name="Line 18">
            <a:extLst>
              <a:ext uri="{FF2B5EF4-FFF2-40B4-BE49-F238E27FC236}">
                <a16:creationId xmlns:a16="http://schemas.microsoft.com/office/drawing/2014/main" id="{32231029-9349-864B-ABF1-0D56E55824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0951" y="2404724"/>
            <a:ext cx="29634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Line 19">
            <a:extLst>
              <a:ext uri="{FF2B5EF4-FFF2-40B4-BE49-F238E27FC236}">
                <a16:creationId xmlns:a16="http://schemas.microsoft.com/office/drawing/2014/main" id="{F2503E28-C28E-B541-932B-7E2993655C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2697618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8" name="Line 20">
            <a:extLst>
              <a:ext uri="{FF2B5EF4-FFF2-40B4-BE49-F238E27FC236}">
                <a16:creationId xmlns:a16="http://schemas.microsoft.com/office/drawing/2014/main" id="{10D5BEAE-CBC6-5040-B37E-6D12FC20E9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311909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9" name="Line 21">
            <a:extLst>
              <a:ext uri="{FF2B5EF4-FFF2-40B4-BE49-F238E27FC236}">
                <a16:creationId xmlns:a16="http://schemas.microsoft.com/office/drawing/2014/main" id="{A186AEBD-F0F5-494B-9D24-09B9888787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7802" y="2110641"/>
            <a:ext cx="3572" cy="58340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7" name="Line 29">
            <a:extLst>
              <a:ext uri="{FF2B5EF4-FFF2-40B4-BE49-F238E27FC236}">
                <a16:creationId xmlns:a16="http://schemas.microsoft.com/office/drawing/2014/main" id="{B0BB3064-7239-A344-B7D3-3350540CF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1551" y="2110640"/>
            <a:ext cx="0" cy="2940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8" name="Line 30">
            <a:extLst>
              <a:ext uri="{FF2B5EF4-FFF2-40B4-BE49-F238E27FC236}">
                <a16:creationId xmlns:a16="http://schemas.microsoft.com/office/drawing/2014/main" id="{22FDEDB0-0202-4C4C-9B34-FF72CC278D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6061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9" name="Line 31">
            <a:extLst>
              <a:ext uri="{FF2B5EF4-FFF2-40B4-BE49-F238E27FC236}">
                <a16:creationId xmlns:a16="http://schemas.microsoft.com/office/drawing/2014/main" id="{9AF172E8-0A6A-6644-BD77-F1EE190D4A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6999" y="2114212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96" name="Text Box 38">
            <a:extLst>
              <a:ext uri="{FF2B5EF4-FFF2-40B4-BE49-F238E27FC236}">
                <a16:creationId xmlns:a16="http://schemas.microsoft.com/office/drawing/2014/main" id="{A4AA77C6-3CD5-F642-BD90-B898C462C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416" y="2117214"/>
            <a:ext cx="434735" cy="3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lnSpc>
                <a:spcPct val="85000"/>
              </a:lnSpc>
              <a:defRPr/>
            </a:pPr>
            <a:r>
              <a:rPr lang="en-US" sz="900" dirty="0">
                <a:solidFill>
                  <a:srgbClr val="000000"/>
                </a:solidFill>
                <a:latin typeface="+mn-lt"/>
                <a:cs typeface="+mn-cs"/>
              </a:rPr>
              <a:t>not</a:t>
            </a:r>
          </a:p>
          <a:p>
            <a:pPr algn="ctr" defTabSz="685800">
              <a:lnSpc>
                <a:spcPct val="85000"/>
              </a:lnSpc>
              <a:defRPr/>
            </a:pPr>
            <a:r>
              <a:rPr lang="en-US" sz="900" dirty="0">
                <a:solidFill>
                  <a:srgbClr val="000000"/>
                </a:solidFill>
                <a:latin typeface="+mn-lt"/>
                <a:cs typeface="+mn-cs"/>
              </a:rPr>
              <a:t>used</a:t>
            </a:r>
            <a:endParaRPr lang="en-US" sz="12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" name="Line 39">
            <a:extLst>
              <a:ext uri="{FF2B5EF4-FFF2-40B4-BE49-F238E27FC236}">
                <a16:creationId xmlns:a16="http://schemas.microsoft.com/office/drawing/2014/main" id="{356A6247-1FB1-3845-A2C5-956708DFFB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5325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F3ABB6-FC22-8E45-923B-C272F3E47C12}"/>
              </a:ext>
            </a:extLst>
          </p:cNvPr>
          <p:cNvGrpSpPr/>
          <p:nvPr/>
        </p:nvGrpSpPr>
        <p:grpSpPr>
          <a:xfrm>
            <a:off x="4775003" y="2113022"/>
            <a:ext cx="3968437" cy="571696"/>
            <a:chOff x="6366672" y="2817362"/>
            <a:chExt cx="5291249" cy="762260"/>
          </a:xfrm>
        </p:grpSpPr>
        <p:sp>
          <p:nvSpPr>
            <p:cNvPr id="80" name="Text Box 22">
              <a:extLst>
                <a:ext uri="{FF2B5EF4-FFF2-40B4-BE49-F238E27FC236}">
                  <a16:creationId xmlns:a16="http://schemas.microsoft.com/office/drawing/2014/main" id="{C121B465-E333-C34D-A9B1-4EC95AB29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672" y="2817362"/>
              <a:ext cx="18235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Arial" charset="0"/>
                  <a:cs typeface="+mn-cs"/>
                </a:rPr>
                <a:t>receive window</a:t>
              </a:r>
            </a:p>
          </p:txBody>
        </p:sp>
        <p:sp>
          <p:nvSpPr>
            <p:cNvPr id="107" name="Text Box 49">
              <a:extLst>
                <a:ext uri="{FF2B5EF4-FFF2-40B4-BE49-F238E27FC236}">
                  <a16:creationId xmlns:a16="http://schemas.microsoft.com/office/drawing/2014/main" id="{C1196D10-63E5-F146-A338-FB6B53C00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2847115"/>
              <a:ext cx="2933021" cy="732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flow control: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# bytes receiver willing to accept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Line 53">
              <a:extLst>
                <a:ext uri="{FF2B5EF4-FFF2-40B4-BE49-F238E27FC236}">
                  <a16:creationId xmlns:a16="http://schemas.microsoft.com/office/drawing/2014/main" id="{AF202832-D8A0-CC44-AEC9-474E90CA41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2852" y="3044701"/>
              <a:ext cx="58204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BAA956-8E89-0A4A-A4BC-91B08D93CC59}"/>
              </a:ext>
            </a:extLst>
          </p:cNvPr>
          <p:cNvGrpSpPr/>
          <p:nvPr/>
        </p:nvGrpSpPr>
        <p:grpSpPr>
          <a:xfrm>
            <a:off x="3734820" y="1255827"/>
            <a:ext cx="5280325" cy="798680"/>
            <a:chOff x="4979760" y="1674436"/>
            <a:chExt cx="7040433" cy="1064908"/>
          </a:xfrm>
        </p:grpSpPr>
        <p:sp>
          <p:nvSpPr>
            <p:cNvPr id="73" name="Text Box 15">
              <a:extLst>
                <a:ext uri="{FF2B5EF4-FFF2-40B4-BE49-F238E27FC236}">
                  <a16:creationId xmlns:a16="http://schemas.microsoft.com/office/drawing/2014/main" id="{2925631F-CA45-E24E-A2A3-36475CE0E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760" y="2029962"/>
              <a:ext cx="2486025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sequence number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08" name="Text Box 50">
              <a:extLst>
                <a:ext uri="{FF2B5EF4-FFF2-40B4-BE49-F238E27FC236}">
                  <a16:creationId xmlns:a16="http://schemas.microsoft.com/office/drawing/2014/main" id="{62087231-CA89-9F46-9993-D5CE4726B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1674436"/>
              <a:ext cx="3295293" cy="1064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segment s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eq  #: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counting bytes of data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into </a:t>
              </a:r>
              <a:r>
                <a:rPr lang="en-US" sz="1500" dirty="0" err="1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bytestream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(not segments!)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69F8FE7B-57A5-CA45-A15F-AB7CA1D8D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797" y="2244436"/>
              <a:ext cx="80010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dirty="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3475873-1909-F649-A643-DFFF77ECF966}"/>
              </a:ext>
            </a:extLst>
          </p:cNvPr>
          <p:cNvGrpSpPr/>
          <p:nvPr/>
        </p:nvGrpSpPr>
        <p:grpSpPr>
          <a:xfrm>
            <a:off x="4016996" y="3460811"/>
            <a:ext cx="4360261" cy="858179"/>
            <a:chOff x="5355994" y="4614412"/>
            <a:chExt cx="5813682" cy="1144238"/>
          </a:xfrm>
        </p:grpSpPr>
        <p:sp>
          <p:nvSpPr>
            <p:cNvPr id="72" name="Text Box 14">
              <a:extLst>
                <a:ext uri="{FF2B5EF4-FFF2-40B4-BE49-F238E27FC236}">
                  <a16:creationId xmlns:a16="http://schemas.microsoft.com/office/drawing/2014/main" id="{394540FC-9B80-C049-964F-3AEAF7A4B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994" y="4614412"/>
              <a:ext cx="2090744" cy="1046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application</a:t>
              </a:r>
            </a:p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data </a:t>
              </a:r>
            </a:p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(variable length)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CEFBFE2-D6C5-6C4B-85CD-C2B1704479E4}"/>
                </a:ext>
              </a:extLst>
            </p:cNvPr>
            <p:cNvSpPr txBox="1"/>
            <p:nvPr/>
          </p:nvSpPr>
          <p:spPr>
            <a:xfrm>
              <a:off x="8980285" y="4638343"/>
              <a:ext cx="2189391" cy="112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data sent by application into TCP socket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6493B77-D766-824F-B26A-A73B9CE922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7821" y="5150307"/>
              <a:ext cx="214947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59DCBE-5CE4-3C4C-AE43-7FF674B5D23E}"/>
              </a:ext>
            </a:extLst>
          </p:cNvPr>
          <p:cNvGrpSpPr/>
          <p:nvPr/>
        </p:nvGrpSpPr>
        <p:grpSpPr>
          <a:xfrm>
            <a:off x="172795" y="1464558"/>
            <a:ext cx="5828845" cy="954044"/>
            <a:chOff x="230393" y="1952743"/>
            <a:chExt cx="7771793" cy="1272058"/>
          </a:xfrm>
        </p:grpSpPr>
        <p:sp>
          <p:nvSpPr>
            <p:cNvPr id="137" name="Text Box 35">
              <a:extLst>
                <a:ext uri="{FF2B5EF4-FFF2-40B4-BE49-F238E27FC236}">
                  <a16:creationId xmlns:a16="http://schemas.microsoft.com/office/drawing/2014/main" id="{56F627F0-D04E-AD42-8864-F7B517B4A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435" y="2855469"/>
              <a:ext cx="3830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n-lt"/>
                  <a:cs typeface="+mn-cs"/>
                </a:rPr>
                <a:t>A</a:t>
              </a:r>
              <a:endParaRPr lang="en-US" sz="180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79D87E-87A4-BA4A-B25D-D60B162F998C}"/>
                </a:ext>
              </a:extLst>
            </p:cNvPr>
            <p:cNvGrpSpPr/>
            <p:nvPr/>
          </p:nvGrpSpPr>
          <p:grpSpPr>
            <a:xfrm>
              <a:off x="230393" y="1952743"/>
              <a:ext cx="7771793" cy="971860"/>
              <a:chOff x="217867" y="1965269"/>
              <a:chExt cx="7771793" cy="971860"/>
            </a:xfrm>
          </p:grpSpPr>
          <p:sp>
            <p:nvSpPr>
              <p:cNvPr id="75" name="Text Box 17">
                <a:extLst>
                  <a:ext uri="{FF2B5EF4-FFF2-40B4-BE49-F238E27FC236}">
                    <a16:creationId xmlns:a16="http://schemas.microsoft.com/office/drawing/2014/main" id="{0864898F-71F3-8C4E-ACBC-273A8F765C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9709" y="2430012"/>
                <a:ext cx="3409951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50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119" name="Text Box 42">
                <a:extLst>
                  <a:ext uri="{FF2B5EF4-FFF2-40B4-BE49-F238E27FC236}">
                    <a16:creationId xmlns:a16="http://schemas.microsoft.com/office/drawing/2014/main" id="{C0762B76-1537-D346-8718-8BAF6E1F14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67" y="1965269"/>
                <a:ext cx="3287333" cy="7325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/>
                    <a:cs typeface="+mn-cs"/>
                  </a:rPr>
                  <a:t>ACK: </a:t>
                </a:r>
                <a:r>
                  <a:rPr lang="en-US" sz="1500" dirty="0">
                    <a:solidFill>
                      <a:srgbClr val="000000"/>
                    </a:solidFill>
                    <a:latin typeface="Calibri" panose="020F0502020204030204"/>
                  </a:rPr>
                  <a:t>seq # of next expected byte; </a:t>
                </a:r>
                <a:r>
                  <a:rPr lang="en-US" sz="1500" dirty="0">
                    <a:solidFill>
                      <a:srgbClr val="000000"/>
                    </a:solidFill>
                    <a:latin typeface="Calibri" panose="020F0502020204030204"/>
                    <a:cs typeface="+mn-cs"/>
                  </a:rPr>
                  <a:t>A bit: this is an ACK</a:t>
                </a:r>
                <a:endParaRPr lang="en-US" sz="825" dirty="0">
                  <a:solidFill>
                    <a:srgbClr val="000000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30" name="Line 46">
                <a:extLst>
                  <a:ext uri="{FF2B5EF4-FFF2-40B4-BE49-F238E27FC236}">
                    <a16:creationId xmlns:a16="http://schemas.microsoft.com/office/drawing/2014/main" id="{412FF679-1D4F-2847-94BC-15BFC61FB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17523"/>
                <a:ext cx="2076276" cy="519606"/>
              </a:xfrm>
              <a:custGeom>
                <a:avLst/>
                <a:gdLst>
                  <a:gd name="connsiteX0" fmla="*/ 0 w 2082626"/>
                  <a:gd name="connsiteY0" fmla="*/ 0 h 560881"/>
                  <a:gd name="connsiteX1" fmla="*/ 2082626 w 2082626"/>
                  <a:gd name="connsiteY1" fmla="*/ 560881 h 560881"/>
                  <a:gd name="connsiteX0" fmla="*/ 0 w 2076276"/>
                  <a:gd name="connsiteY0" fmla="*/ 0 h 519606"/>
                  <a:gd name="connsiteX1" fmla="*/ 2076276 w 2076276"/>
                  <a:gd name="connsiteY1" fmla="*/ 519606 h 51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6276" h="519606">
                    <a:moveTo>
                      <a:pt x="0" y="0"/>
                    </a:moveTo>
                    <a:cubicBezTo>
                      <a:pt x="694209" y="186960"/>
                      <a:pt x="1382067" y="332646"/>
                      <a:pt x="2076276" y="519606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9" name="Line 46">
                <a:extLst>
                  <a:ext uri="{FF2B5EF4-FFF2-40B4-BE49-F238E27FC236}">
                    <a16:creationId xmlns:a16="http://schemas.microsoft.com/office/drawing/2014/main" id="{EB8BFD18-324C-2547-AC63-1A0429ECF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04996"/>
                <a:ext cx="1263476" cy="21585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AA9D9-F43E-B546-80D0-95A95FF3FD84}"/>
              </a:ext>
            </a:extLst>
          </p:cNvPr>
          <p:cNvGrpSpPr/>
          <p:nvPr/>
        </p:nvGrpSpPr>
        <p:grpSpPr>
          <a:xfrm>
            <a:off x="1421564" y="2744853"/>
            <a:ext cx="4371717" cy="841318"/>
            <a:chOff x="1895418" y="3659802"/>
            <a:chExt cx="5828956" cy="1121757"/>
          </a:xfrm>
        </p:grpSpPr>
        <p:sp>
          <p:nvSpPr>
            <p:cNvPr id="98" name="Text Box 40">
              <a:extLst>
                <a:ext uri="{FF2B5EF4-FFF2-40B4-BE49-F238E27FC236}">
                  <a16:creationId xmlns:a16="http://schemas.microsoft.com/office/drawing/2014/main" id="{CF922213-3DD4-4C4D-B198-ADF3A29ED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361" y="3659802"/>
              <a:ext cx="2894013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options (variable length)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9" name="Text Box 42">
              <a:extLst>
                <a:ext uri="{FF2B5EF4-FFF2-40B4-BE49-F238E27FC236}">
                  <a16:creationId xmlns:a16="http://schemas.microsoft.com/office/drawing/2014/main" id="{0BC58028-06B7-1A4E-8510-AE6EC1534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418" y="4326050"/>
              <a:ext cx="1688927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TCP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options</a:t>
              </a:r>
              <a:endParaRPr lang="en-US" sz="15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3A6281-16AF-5F4C-91CB-DC46FB513501}"/>
                </a:ext>
              </a:extLst>
            </p:cNvPr>
            <p:cNvCxnSpPr>
              <a:cxnSpLocks/>
              <a:stCxn id="99" idx="3"/>
              <a:endCxn id="98" idx="1"/>
            </p:cNvCxnSpPr>
            <p:nvPr/>
          </p:nvCxnSpPr>
          <p:spPr>
            <a:xfrm flipV="1">
              <a:off x="3584345" y="4029134"/>
              <a:ext cx="1246016" cy="52467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A3E3DD-D73E-3547-B33E-7D97BEE9201E}"/>
              </a:ext>
            </a:extLst>
          </p:cNvPr>
          <p:cNvGrpSpPr/>
          <p:nvPr/>
        </p:nvGrpSpPr>
        <p:grpSpPr>
          <a:xfrm>
            <a:off x="238556" y="2114346"/>
            <a:ext cx="3377049" cy="341632"/>
            <a:chOff x="318075" y="2819126"/>
            <a:chExt cx="4502731" cy="455509"/>
          </a:xfrm>
        </p:grpSpPr>
        <p:sp>
          <p:nvSpPr>
            <p:cNvPr id="95" name="Text Box 37">
              <a:extLst>
                <a:ext uri="{FF2B5EF4-FFF2-40B4-BE49-F238E27FC236}">
                  <a16:creationId xmlns:a16="http://schemas.microsoft.com/office/drawing/2014/main" id="{71EB8016-A1DB-1C48-954C-FFBE5CF06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610" y="2826981"/>
              <a:ext cx="588196" cy="437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lnSpc>
                  <a:spcPct val="85000"/>
                </a:lnSpc>
                <a:defRPr/>
              </a:pPr>
              <a:r>
                <a:rPr lang="en-US" sz="900" dirty="0">
                  <a:solidFill>
                    <a:srgbClr val="000000"/>
                  </a:solidFill>
                  <a:latin typeface="+mn-lt"/>
                  <a:cs typeface="+mn-cs"/>
                </a:rPr>
                <a:t>head</a:t>
              </a:r>
            </a:p>
            <a:p>
              <a:pPr algn="ctr" defTabSz="685800">
                <a:lnSpc>
                  <a:spcPct val="85000"/>
                </a:lnSpc>
                <a:defRPr/>
              </a:pPr>
              <a:r>
                <a:rPr lang="en-US" sz="900" dirty="0" err="1">
                  <a:solidFill>
                    <a:srgbClr val="000000"/>
                  </a:solidFill>
                  <a:latin typeface="+mn-lt"/>
                  <a:cs typeface="+mn-cs"/>
                </a:rPr>
                <a:t>len</a:t>
              </a:r>
              <a:endParaRPr lang="en-US" sz="120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3" name="Text Box 42">
              <a:extLst>
                <a:ext uri="{FF2B5EF4-FFF2-40B4-BE49-F238E27FC236}">
                  <a16:creationId xmlns:a16="http://schemas.microsoft.com/office/drawing/2014/main" id="{23616F6F-F6F8-274A-8F63-2AC8E94CA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75" y="2819126"/>
              <a:ext cx="3287333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length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(of TCP header)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4F6AA-C795-934B-B4F0-CA6FD9652FA1}"/>
                </a:ext>
              </a:extLst>
            </p:cNvPr>
            <p:cNvCxnSpPr>
              <a:cxnSpLocks/>
            </p:cNvCxnSpPr>
            <p:nvPr/>
          </p:nvCxnSpPr>
          <p:spPr>
            <a:xfrm>
              <a:off x="3544867" y="3031480"/>
              <a:ext cx="78388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175C2-99D1-404D-ADB0-0C09C4338566}"/>
              </a:ext>
            </a:extLst>
          </p:cNvPr>
          <p:cNvGrpSpPr/>
          <p:nvPr/>
        </p:nvGrpSpPr>
        <p:grpSpPr>
          <a:xfrm>
            <a:off x="-18659" y="2380588"/>
            <a:ext cx="4550857" cy="341632"/>
            <a:chOff x="-24878" y="3174115"/>
            <a:chExt cx="6067809" cy="455509"/>
          </a:xfrm>
        </p:grpSpPr>
        <p:sp>
          <p:nvSpPr>
            <p:cNvPr id="82" name="Text Box 24">
              <a:extLst>
                <a:ext uri="{FF2B5EF4-FFF2-40B4-BE49-F238E27FC236}">
                  <a16:creationId xmlns:a16="http://schemas.microsoft.com/office/drawing/2014/main" id="{DA04993C-122C-384A-9568-6515DE95D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963" y="3203124"/>
              <a:ext cx="1284968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Arial" charset="0"/>
                  <a:cs typeface="+mn-cs"/>
                </a:rPr>
                <a:t>checksum</a:t>
              </a:r>
            </a:p>
          </p:txBody>
        </p:sp>
        <p:sp>
          <p:nvSpPr>
            <p:cNvPr id="109" name="Text Box 51">
              <a:extLst>
                <a:ext uri="{FF2B5EF4-FFF2-40B4-BE49-F238E27FC236}">
                  <a16:creationId xmlns:a16="http://schemas.microsoft.com/office/drawing/2014/main" id="{CE090396-5F4D-6E4E-AA9C-2778A62E7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878" y="3174115"/>
              <a:ext cx="3595494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Internet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checksum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F87AC36-0055-DB45-A995-89129C5BB34A}"/>
                </a:ext>
              </a:extLst>
            </p:cNvPr>
            <p:cNvCxnSpPr>
              <a:cxnSpLocks/>
              <a:stCxn id="109" idx="3"/>
              <a:endCxn id="82" idx="1"/>
            </p:cNvCxnSpPr>
            <p:nvPr/>
          </p:nvCxnSpPr>
          <p:spPr>
            <a:xfrm>
              <a:off x="3570616" y="3401870"/>
              <a:ext cx="1187347" cy="13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Line 10">
            <a:extLst>
              <a:ext uri="{FF2B5EF4-FFF2-40B4-BE49-F238E27FC236}">
                <a16:creationId xmlns:a16="http://schemas.microsoft.com/office/drawing/2014/main" id="{A7BD37B6-D73B-A04D-BDC5-AC47A5470D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086" y="1259531"/>
            <a:ext cx="1321" cy="2738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4" name="Line 26">
            <a:extLst>
              <a:ext uri="{FF2B5EF4-FFF2-40B4-BE49-F238E27FC236}">
                <a16:creationId xmlns:a16="http://schemas.microsoft.com/office/drawing/2014/main" id="{E9E32468-C9DF-C94D-9DAD-F82B75D02C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3033" y="2103497"/>
            <a:ext cx="0" cy="2940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5" name="Line 27">
            <a:extLst>
              <a:ext uri="{FF2B5EF4-FFF2-40B4-BE49-F238E27FC236}">
                <a16:creationId xmlns:a16="http://schemas.microsoft.com/office/drawing/2014/main" id="{595D2D86-0F8D-4945-A03B-3D969A9DA2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4693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6" name="Line 28">
            <a:extLst>
              <a:ext uri="{FF2B5EF4-FFF2-40B4-BE49-F238E27FC236}">
                <a16:creationId xmlns:a16="http://schemas.microsoft.com/office/drawing/2014/main" id="{480E04C4-4E6B-614E-B6E0-47722F1E7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72781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BB42C1-3F72-AF44-97A0-27D00776292C}"/>
              </a:ext>
            </a:extLst>
          </p:cNvPr>
          <p:cNvGrpSpPr/>
          <p:nvPr/>
        </p:nvGrpSpPr>
        <p:grpSpPr>
          <a:xfrm>
            <a:off x="129408" y="2147962"/>
            <a:ext cx="4677756" cy="2018496"/>
            <a:chOff x="172543" y="2863949"/>
            <a:chExt cx="6237009" cy="2691328"/>
          </a:xfrm>
        </p:grpSpPr>
        <p:sp>
          <p:nvSpPr>
            <p:cNvPr id="102" name="Text Box 44">
              <a:extLst>
                <a:ext uri="{FF2B5EF4-FFF2-40B4-BE49-F238E27FC236}">
                  <a16:creationId xmlns:a16="http://schemas.microsoft.com/office/drawing/2014/main" id="{26B4BE77-FB6F-AB48-BDB1-C2E23D556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43" y="4822769"/>
              <a:ext cx="3419248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RST, SYN, FIN: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connection management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60B1CDA3-93F4-6C43-A635-618B9929B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336" y="3152325"/>
              <a:ext cx="2678659" cy="2026938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877"/>
                <a:gd name="connsiteY0" fmla="*/ 32885 h 32885"/>
                <a:gd name="connsiteX1" fmla="*/ 10451 w 11877"/>
                <a:gd name="connsiteY1" fmla="*/ 0 h 32885"/>
                <a:gd name="connsiteX2" fmla="*/ 11877 w 11877"/>
                <a:gd name="connsiteY2" fmla="*/ 0 h 32885"/>
                <a:gd name="connsiteX0" fmla="*/ 0 w 11573"/>
                <a:gd name="connsiteY0" fmla="*/ 32885 h 32885"/>
                <a:gd name="connsiteX1" fmla="*/ 10147 w 11573"/>
                <a:gd name="connsiteY1" fmla="*/ 0 h 32885"/>
                <a:gd name="connsiteX2" fmla="*/ 11573 w 11573"/>
                <a:gd name="connsiteY2" fmla="*/ 0 h 32885"/>
                <a:gd name="connsiteX0" fmla="*/ 0 w 11573"/>
                <a:gd name="connsiteY0" fmla="*/ 28757 h 28757"/>
                <a:gd name="connsiteX1" fmla="*/ 10147 w 11573"/>
                <a:gd name="connsiteY1" fmla="*/ 0 h 28757"/>
                <a:gd name="connsiteX2" fmla="*/ 11573 w 11573"/>
                <a:gd name="connsiteY2" fmla="*/ 0 h 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3" h="28757">
                  <a:moveTo>
                    <a:pt x="0" y="28757"/>
                  </a:moveTo>
                  <a:lnTo>
                    <a:pt x="10147" y="0"/>
                  </a:lnTo>
                  <a:lnTo>
                    <a:pt x="11573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9AF9A6-0FEF-B247-BE32-9C9E788D06B7}"/>
                </a:ext>
              </a:extLst>
            </p:cNvPr>
            <p:cNvGrpSpPr/>
            <p:nvPr/>
          </p:nvGrpSpPr>
          <p:grpSpPr>
            <a:xfrm>
              <a:off x="5726888" y="2863949"/>
              <a:ext cx="682664" cy="369958"/>
              <a:chOff x="5726888" y="2863949"/>
              <a:chExt cx="682664" cy="369958"/>
            </a:xfrm>
          </p:grpSpPr>
          <p:sp>
            <p:nvSpPr>
              <p:cNvPr id="104" name="Text Box 25">
                <a:extLst>
                  <a:ext uri="{FF2B5EF4-FFF2-40B4-BE49-F238E27FC236}">
                    <a16:creationId xmlns:a16="http://schemas.microsoft.com/office/drawing/2014/main" id="{1E9027CA-7A6A-B448-891E-3892BD3436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37226" y="2864576"/>
                <a:ext cx="372326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F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05" name="Text Box 32">
                <a:extLst>
                  <a:ext uri="{FF2B5EF4-FFF2-40B4-BE49-F238E27FC236}">
                    <a16:creationId xmlns:a16="http://schemas.microsoft.com/office/drawing/2014/main" id="{BF401CFD-599A-5C4B-A029-67CB6B08DB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7301" y="2863949"/>
                <a:ext cx="383011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S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12" name="Text Box 33">
                <a:extLst>
                  <a:ext uri="{FF2B5EF4-FFF2-40B4-BE49-F238E27FC236}">
                    <a16:creationId xmlns:a16="http://schemas.microsoft.com/office/drawing/2014/main" id="{4835EFCA-3EC6-3040-AA54-B10AD772E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6888" y="2863950"/>
                <a:ext cx="393699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R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86AF7-F0A9-0D49-BD66-0BCBA2EFC273}"/>
              </a:ext>
            </a:extLst>
          </p:cNvPr>
          <p:cNvGrpSpPr/>
          <p:nvPr/>
        </p:nvGrpSpPr>
        <p:grpSpPr>
          <a:xfrm>
            <a:off x="3928662" y="2144967"/>
            <a:ext cx="2290506" cy="564601"/>
            <a:chOff x="5238214" y="2859957"/>
            <a:chExt cx="3054007" cy="752801"/>
          </a:xfrm>
        </p:grpSpPr>
        <p:sp>
          <p:nvSpPr>
            <p:cNvPr id="81" name="Text Box 23">
              <a:extLst>
                <a:ext uri="{FF2B5EF4-FFF2-40B4-BE49-F238E27FC236}">
                  <a16:creationId xmlns:a16="http://schemas.microsoft.com/office/drawing/2014/main" id="{81D77D1D-D542-E748-880E-847E52816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1701" y="3212649"/>
              <a:ext cx="1900520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 err="1">
                  <a:solidFill>
                    <a:schemeClr val="bg1">
                      <a:lumMod val="75000"/>
                    </a:schemeClr>
                  </a:solidFill>
                  <a:latin typeface="Arial" charset="0"/>
                  <a:cs typeface="+mn-cs"/>
                </a:rPr>
                <a:t>Urg</a:t>
              </a:r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cs typeface="+mn-cs"/>
                </a:rPr>
                <a:t> data pointer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F94C5D-E8AA-B440-8C55-70C383D81C15}"/>
                </a:ext>
              </a:extLst>
            </p:cNvPr>
            <p:cNvGrpSpPr/>
            <p:nvPr/>
          </p:nvGrpSpPr>
          <p:grpSpPr>
            <a:xfrm>
              <a:off x="5238214" y="2859957"/>
              <a:ext cx="712902" cy="376473"/>
              <a:chOff x="5488735" y="3067992"/>
              <a:chExt cx="712902" cy="376473"/>
            </a:xfrm>
          </p:grpSpPr>
          <p:sp>
            <p:nvSpPr>
              <p:cNvPr id="114" name="Text Box 34">
                <a:extLst>
                  <a:ext uri="{FF2B5EF4-FFF2-40B4-BE49-F238E27FC236}">
                    <a16:creationId xmlns:a16="http://schemas.microsoft.com/office/drawing/2014/main" id="{7FD0470F-0A1F-AA4D-A333-01EBF41CD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8627" y="3067992"/>
                <a:ext cx="38301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cs typeface="+mn-cs"/>
                  </a:rPr>
                  <a:t>P</a:t>
                </a:r>
                <a:endParaRPr lang="en-US" sz="1800" dirty="0">
                  <a:solidFill>
                    <a:schemeClr val="bg1">
                      <a:lumMod val="65000"/>
                    </a:schemeClr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20" name="Text Box 36">
                <a:extLst>
                  <a:ext uri="{FF2B5EF4-FFF2-40B4-BE49-F238E27FC236}">
                    <a16:creationId xmlns:a16="http://schemas.microsoft.com/office/drawing/2014/main" id="{B48CC928-18A3-8E4E-944E-47C0F754B0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8735" y="3075133"/>
                <a:ext cx="3936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cs typeface="+mn-cs"/>
                  </a:rPr>
                  <a:t>U</a:t>
                </a:r>
                <a:endParaRPr lang="en-US" sz="1800" dirty="0">
                  <a:solidFill>
                    <a:schemeClr val="bg1">
                      <a:lumMod val="65000"/>
                    </a:schemeClr>
                  </a:solidFill>
                  <a:latin typeface="+mn-lt"/>
                  <a:cs typeface="+mn-cs"/>
                </a:endParaRPr>
              </a:p>
            </p:txBody>
          </p:sp>
        </p:grpSp>
      </p:grpSp>
      <p:sp>
        <p:nvSpPr>
          <p:cNvPr id="83" name="Line 39">
            <a:extLst>
              <a:ext uri="{FF2B5EF4-FFF2-40B4-BE49-F238E27FC236}">
                <a16:creationId xmlns:a16="http://schemas.microsoft.com/office/drawing/2014/main" id="{392B7123-3C26-1749-8AFA-C33B254E56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8729" y="2115861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90" name="Line 39">
            <a:extLst>
              <a:ext uri="{FF2B5EF4-FFF2-40B4-BE49-F238E27FC236}">
                <a16:creationId xmlns:a16="http://schemas.microsoft.com/office/drawing/2014/main" id="{7076B497-C69A-EF44-9C73-7365E43E17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9020" y="2109137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C6B1EF-A64F-C94C-81C5-7457A0FFD99A}"/>
              </a:ext>
            </a:extLst>
          </p:cNvPr>
          <p:cNvGrpSpPr/>
          <p:nvPr/>
        </p:nvGrpSpPr>
        <p:grpSpPr>
          <a:xfrm>
            <a:off x="137160" y="2147962"/>
            <a:ext cx="3958736" cy="1065639"/>
            <a:chOff x="182880" y="2863950"/>
            <a:chExt cx="5278314" cy="14208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C55822-331C-DB41-AB07-59E5BF177405}"/>
                </a:ext>
              </a:extLst>
            </p:cNvPr>
            <p:cNvGrpSpPr/>
            <p:nvPr/>
          </p:nvGrpSpPr>
          <p:grpSpPr>
            <a:xfrm>
              <a:off x="4914088" y="2863950"/>
              <a:ext cx="547106" cy="369332"/>
              <a:chOff x="4914088" y="2863950"/>
              <a:chExt cx="547106" cy="369332"/>
            </a:xfrm>
          </p:grpSpPr>
          <p:sp>
            <p:nvSpPr>
              <p:cNvPr id="91" name="Text Box 33">
                <a:extLst>
                  <a:ext uri="{FF2B5EF4-FFF2-40B4-BE49-F238E27FC236}">
                    <a16:creationId xmlns:a16="http://schemas.microsoft.com/office/drawing/2014/main" id="{C85C82AE-5A3B-EC47-8EA4-C0FA0727D0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4088" y="2863950"/>
                <a:ext cx="39369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C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92" name="Text Box 33">
                <a:extLst>
                  <a:ext uri="{FF2B5EF4-FFF2-40B4-BE49-F238E27FC236}">
                    <a16:creationId xmlns:a16="http://schemas.microsoft.com/office/drawing/2014/main" id="{D8D1B074-0355-2942-9977-4413DF7E4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8183" y="2863950"/>
                <a:ext cx="38301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E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sp>
          <p:nvSpPr>
            <p:cNvPr id="103" name="Text Box 44">
              <a:extLst>
                <a:ext uri="{FF2B5EF4-FFF2-40B4-BE49-F238E27FC236}">
                  <a16:creationId xmlns:a16="http://schemas.microsoft.com/office/drawing/2014/main" id="{8DAB804F-166B-0D4B-8089-4B58E3A08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" y="3829292"/>
              <a:ext cx="3384480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C, E: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congestion notification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Freeform 48">
              <a:extLst>
                <a:ext uri="{FF2B5EF4-FFF2-40B4-BE49-F238E27FC236}">
                  <a16:creationId xmlns:a16="http://schemas.microsoft.com/office/drawing/2014/main" id="{7103D547-1AEC-9743-8B26-22B579AF1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195" y="3136684"/>
              <a:ext cx="1749482" cy="914811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391"/>
                <a:gd name="connsiteY0" fmla="*/ 28743 h 28743"/>
                <a:gd name="connsiteX1" fmla="*/ 6388 w 11391"/>
                <a:gd name="connsiteY1" fmla="*/ 0 h 28743"/>
                <a:gd name="connsiteX2" fmla="*/ 11391 w 11391"/>
                <a:gd name="connsiteY2" fmla="*/ 49 h 28743"/>
                <a:gd name="connsiteX0" fmla="*/ 0 w 7455"/>
                <a:gd name="connsiteY0" fmla="*/ 28792 h 28792"/>
                <a:gd name="connsiteX1" fmla="*/ 6388 w 7455"/>
                <a:gd name="connsiteY1" fmla="*/ 49 h 28792"/>
                <a:gd name="connsiteX2" fmla="*/ 7455 w 7455"/>
                <a:gd name="connsiteY2" fmla="*/ 0 h 28792"/>
                <a:gd name="connsiteX0" fmla="*/ 0 w 9679"/>
                <a:gd name="connsiteY0" fmla="*/ 9983 h 9983"/>
                <a:gd name="connsiteX1" fmla="*/ 8569 w 9679"/>
                <a:gd name="connsiteY1" fmla="*/ 0 h 9983"/>
                <a:gd name="connsiteX2" fmla="*/ 9679 w 9679"/>
                <a:gd name="connsiteY2" fmla="*/ 34 h 9983"/>
                <a:gd name="connsiteX0" fmla="*/ 0 w 10062"/>
                <a:gd name="connsiteY0" fmla="*/ 10017 h 10017"/>
                <a:gd name="connsiteX1" fmla="*/ 8853 w 10062"/>
                <a:gd name="connsiteY1" fmla="*/ 17 h 10017"/>
                <a:gd name="connsiteX2" fmla="*/ 10062 w 10062"/>
                <a:gd name="connsiteY2" fmla="*/ 0 h 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62" h="10017">
                  <a:moveTo>
                    <a:pt x="0" y="10017"/>
                  </a:moveTo>
                  <a:lnTo>
                    <a:pt x="8853" y="17"/>
                  </a:lnTo>
                  <a:lnTo>
                    <a:pt x="1006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dirty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2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sequence numbers, ACKs</a:t>
            </a:r>
            <a:endParaRPr lang="en-US" dirty="0"/>
          </a:p>
        </p:txBody>
      </p:sp>
      <p:sp>
        <p:nvSpPr>
          <p:cNvPr id="223" name="Rectangle 5">
            <a:extLst>
              <a:ext uri="{FF2B5EF4-FFF2-40B4-BE49-F238E27FC236}">
                <a16:creationId xmlns:a16="http://schemas.microsoft.com/office/drawing/2014/main" id="{D2976065-03BB-9A44-9CEB-93BE9CAA8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79" y="1016784"/>
            <a:ext cx="3822502" cy="98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buNone/>
              <a:defRPr/>
            </a:pPr>
            <a:r>
              <a:rPr lang="en-US" altLang="en-US" sz="2100" i="1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Sequence numbers:</a:t>
            </a:r>
          </a:p>
          <a:p>
            <a:pPr marL="476250" lvl="1" indent="-208360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stream “</a:t>
            </a:r>
            <a:r>
              <a:rPr lang="en-US" altLang="ja-JP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number” of first byte in segment’s data</a:t>
            </a:r>
            <a:endParaRPr lang="en-US" altLang="ja-JP" sz="1800" kern="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4" name="Group 192">
            <a:extLst>
              <a:ext uri="{FF2B5EF4-FFF2-40B4-BE49-F238E27FC236}">
                <a16:creationId xmlns:a16="http://schemas.microsoft.com/office/drawing/2014/main" id="{9FCDCC73-BB43-8046-8E2C-1100B11E1F9D}"/>
              </a:ext>
            </a:extLst>
          </p:cNvPr>
          <p:cNvGrpSpPr>
            <a:grpSpLocks/>
          </p:cNvGrpSpPr>
          <p:nvPr/>
        </p:nvGrpSpPr>
        <p:grpSpPr bwMode="auto">
          <a:xfrm>
            <a:off x="5810263" y="2991962"/>
            <a:ext cx="2369349" cy="1930004"/>
            <a:chOff x="3497" y="2404"/>
            <a:chExt cx="1990" cy="1621"/>
          </a:xfrm>
        </p:grpSpPr>
        <p:sp>
          <p:nvSpPr>
            <p:cNvPr id="225" name="Rectangle 167">
              <a:extLst>
                <a:ext uri="{FF2B5EF4-FFF2-40B4-BE49-F238E27FC236}">
                  <a16:creationId xmlns:a16="http://schemas.microsoft.com/office/drawing/2014/main" id="{9463A16E-CF3F-744B-B6DB-33800BAB4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3589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6" name="Group 148">
              <a:extLst>
                <a:ext uri="{FF2B5EF4-FFF2-40B4-BE49-F238E27FC236}">
                  <a16:creationId xmlns:a16="http://schemas.microsoft.com/office/drawing/2014/main" id="{841F4166-2762-C948-9842-0D47AF0FC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1" y="3291"/>
              <a:ext cx="1252" cy="734"/>
              <a:chOff x="1974" y="2984"/>
              <a:chExt cx="1252" cy="734"/>
            </a:xfrm>
          </p:grpSpPr>
          <p:sp>
            <p:nvSpPr>
              <p:cNvPr id="229" name="Rectangle 149">
                <a:extLst>
                  <a:ext uri="{FF2B5EF4-FFF2-40B4-BE49-F238E27FC236}">
                    <a16:creationId xmlns:a16="http://schemas.microsoft.com/office/drawing/2014/main" id="{6E7D0693-0288-9A4A-9FBC-6B90B9B96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Text Box 150">
                <a:extLst>
                  <a:ext uri="{FF2B5EF4-FFF2-40B4-BE49-F238E27FC236}">
                    <a16:creationId xmlns:a16="http://schemas.microsoft.com/office/drawing/2014/main" id="{62697352-4BED-A64F-8830-504FE043B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9" y="2984"/>
                <a:ext cx="62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231" name="Text Box 151">
                <a:extLst>
                  <a:ext uri="{FF2B5EF4-FFF2-40B4-BE49-F238E27FC236}">
                    <a16:creationId xmlns:a16="http://schemas.microsoft.com/office/drawing/2014/main" id="{2C0BFF63-7DCB-6D4D-AF9A-56894AAAD8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5" y="2987"/>
                <a:ext cx="536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232" name="Text Box 152">
                <a:extLst>
                  <a:ext uri="{FF2B5EF4-FFF2-40B4-BE49-F238E27FC236}">
                    <a16:creationId xmlns:a16="http://schemas.microsoft.com/office/drawing/2014/main" id="{69698EB5-AC5E-124A-AB12-0B1B72742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233" name="Text Box 153">
                <a:extLst>
                  <a:ext uri="{FF2B5EF4-FFF2-40B4-BE49-F238E27FC236}">
                    <a16:creationId xmlns:a16="http://schemas.microsoft.com/office/drawing/2014/main" id="{697ADB2B-E096-7A41-ACDA-9E058B2EFF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3257"/>
                <a:ext cx="125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234" name="Text Box 154">
                <a:extLst>
                  <a:ext uri="{FF2B5EF4-FFF2-40B4-BE49-F238E27FC236}">
                    <a16:creationId xmlns:a16="http://schemas.microsoft.com/office/drawing/2014/main" id="{FD66858C-8D5E-8443-9F2A-57EB759D3E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3544"/>
                <a:ext cx="517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235" name="Line 155">
                <a:extLst>
                  <a:ext uri="{FF2B5EF4-FFF2-40B4-BE49-F238E27FC236}">
                    <a16:creationId xmlns:a16="http://schemas.microsoft.com/office/drawing/2014/main" id="{3FFD0288-879C-5D4E-AB0C-3445A5A97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156">
                <a:extLst>
                  <a:ext uri="{FF2B5EF4-FFF2-40B4-BE49-F238E27FC236}">
                    <a16:creationId xmlns:a16="http://schemas.microsoft.com/office/drawing/2014/main" id="{258401F9-F43D-C344-A200-772A5E1E1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157">
                <a:extLst>
                  <a:ext uri="{FF2B5EF4-FFF2-40B4-BE49-F238E27FC236}">
                    <a16:creationId xmlns:a16="http://schemas.microsoft.com/office/drawing/2014/main" id="{1E8AD451-7070-4243-A92C-2F6573F94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8" name="Line 158">
                <a:extLst>
                  <a:ext uri="{FF2B5EF4-FFF2-40B4-BE49-F238E27FC236}">
                    <a16:creationId xmlns:a16="http://schemas.microsoft.com/office/drawing/2014/main" id="{A4BD4C96-4E2A-074E-8E46-E4BF76EDD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9" name="Line 159">
                <a:extLst>
                  <a:ext uri="{FF2B5EF4-FFF2-40B4-BE49-F238E27FC236}">
                    <a16:creationId xmlns:a16="http://schemas.microsoft.com/office/drawing/2014/main" id="{2153A22B-2E95-B947-A87C-50991B8DB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Line 160">
                <a:extLst>
                  <a:ext uri="{FF2B5EF4-FFF2-40B4-BE49-F238E27FC236}">
                    <a16:creationId xmlns:a16="http://schemas.microsoft.com/office/drawing/2014/main" id="{BE256B00-4CFB-254F-8432-198CA45B2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1" name="Text Box 161">
                <a:extLst>
                  <a:ext uri="{FF2B5EF4-FFF2-40B4-BE49-F238E27FC236}">
                    <a16:creationId xmlns:a16="http://schemas.microsoft.com/office/drawing/2014/main" id="{B0718275-925B-4143-80DA-87B335709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7" y="3390"/>
                <a:ext cx="36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rwnd</a:t>
                </a:r>
              </a:p>
            </p:txBody>
          </p:sp>
          <p:sp>
            <p:nvSpPr>
              <p:cNvPr id="242" name="Text Box 162">
                <a:extLst>
                  <a:ext uri="{FF2B5EF4-FFF2-40B4-BE49-F238E27FC236}">
                    <a16:creationId xmlns:a16="http://schemas.microsoft.com/office/drawing/2014/main" id="{539F6CE1-CE5E-234B-9AFA-A6F2301930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0" y="3544"/>
                <a:ext cx="53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243" name="Line 163">
                <a:extLst>
                  <a:ext uri="{FF2B5EF4-FFF2-40B4-BE49-F238E27FC236}">
                    <a16:creationId xmlns:a16="http://schemas.microsoft.com/office/drawing/2014/main" id="{6A1FC325-C1C9-E145-AB86-EB4CA77AB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Line 164">
                <a:extLst>
                  <a:ext uri="{FF2B5EF4-FFF2-40B4-BE49-F238E27FC236}">
                    <a16:creationId xmlns:a16="http://schemas.microsoft.com/office/drawing/2014/main" id="{A57D4AEC-EA9B-6441-B943-116E0B655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Text Box 166">
              <a:extLst>
                <a:ext uri="{FF2B5EF4-FFF2-40B4-BE49-F238E27FC236}">
                  <a16:creationId xmlns:a16="http://schemas.microsoft.com/office/drawing/2014/main" id="{A11A42A2-3DE7-8749-BEFC-4B12DFD4E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" y="3092"/>
              <a:ext cx="19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outgoing </a:t>
              </a:r>
              <a:r>
                <a:rPr lang="en-US" sz="1200" kern="0" dirty="0">
                  <a:solidFill>
                    <a:srgbClr val="000000"/>
                  </a:solidFill>
                  <a:cs typeface="+mn-cs"/>
                </a:rPr>
                <a:t>segment from receiver</a:t>
              </a:r>
            </a:p>
          </p:txBody>
        </p:sp>
        <p:sp>
          <p:nvSpPr>
            <p:cNvPr id="228" name="Freeform 168">
              <a:extLst>
                <a:ext uri="{FF2B5EF4-FFF2-40B4-BE49-F238E27FC236}">
                  <a16:creationId xmlns:a16="http://schemas.microsoft.com/office/drawing/2014/main" id="{06FB8DE4-FF8B-2A4C-9587-9B7067BCC3D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13768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 kern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45" name="Group 195">
            <a:extLst>
              <a:ext uri="{FF2B5EF4-FFF2-40B4-BE49-F238E27FC236}">
                <a16:creationId xmlns:a16="http://schemas.microsoft.com/office/drawing/2014/main" id="{B37D7216-C212-C843-A667-53A7C0B847CF}"/>
              </a:ext>
            </a:extLst>
          </p:cNvPr>
          <p:cNvGrpSpPr>
            <a:grpSpLocks/>
          </p:cNvGrpSpPr>
          <p:nvPr/>
        </p:nvGrpSpPr>
        <p:grpSpPr bwMode="auto">
          <a:xfrm>
            <a:off x="6513911" y="4517167"/>
            <a:ext cx="269081" cy="253604"/>
            <a:chOff x="5144" y="3677"/>
            <a:chExt cx="226" cy="213"/>
          </a:xfrm>
        </p:grpSpPr>
        <p:sp>
          <p:nvSpPr>
            <p:cNvPr id="246" name="Rectangle 194">
              <a:extLst>
                <a:ext uri="{FF2B5EF4-FFF2-40B4-BE49-F238E27FC236}">
                  <a16:creationId xmlns:a16="http://schemas.microsoft.com/office/drawing/2014/main" id="{43AFBFF1-B1C6-C147-BB51-D67A0531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93">
              <a:extLst>
                <a:ext uri="{FF2B5EF4-FFF2-40B4-BE49-F238E27FC236}">
                  <a16:creationId xmlns:a16="http://schemas.microsoft.com/office/drawing/2014/main" id="{BF6FCEAE-49B5-A041-A298-4CB690E54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srgbClr val="FFFFFF"/>
                  </a:solidFill>
                  <a:latin typeface="Arial Narrow" charset="0"/>
                  <a:cs typeface="+mn-cs"/>
                </a:rPr>
                <a:t>A</a:t>
              </a:r>
            </a:p>
          </p:txBody>
        </p:sp>
      </p:grpSp>
      <p:sp>
        <p:nvSpPr>
          <p:cNvPr id="248" name="Rectangle 37">
            <a:extLst>
              <a:ext uri="{FF2B5EF4-FFF2-40B4-BE49-F238E27FC236}">
                <a16:creationId xmlns:a16="http://schemas.microsoft.com/office/drawing/2014/main" id="{A8678432-C6E0-9045-9DFE-9E95FBC2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833" y="2342720"/>
            <a:ext cx="48815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9" name="Rectangle 39">
            <a:extLst>
              <a:ext uri="{FF2B5EF4-FFF2-40B4-BE49-F238E27FC236}">
                <a16:creationId xmlns:a16="http://schemas.microsoft.com/office/drawing/2014/main" id="{92ADD221-F1C3-B645-92EB-9D1C9315A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61" y="2343911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0" name="Rectangle 40">
            <a:extLst>
              <a:ext uri="{FF2B5EF4-FFF2-40B4-BE49-F238E27FC236}">
                <a16:creationId xmlns:a16="http://schemas.microsoft.com/office/drawing/2014/main" id="{BB8D0EB3-2337-2A41-9EFC-CC44292E2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279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1" name="Rectangle 41">
            <a:extLst>
              <a:ext uri="{FF2B5EF4-FFF2-40B4-BE49-F238E27FC236}">
                <a16:creationId xmlns:a16="http://schemas.microsoft.com/office/drawing/2014/main" id="{08B40AAE-C4F3-B24B-A758-0CBE422C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908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2" name="Rectangle 42">
            <a:extLst>
              <a:ext uri="{FF2B5EF4-FFF2-40B4-BE49-F238E27FC236}">
                <a16:creationId xmlns:a16="http://schemas.microsoft.com/office/drawing/2014/main" id="{1B696D21-4399-C041-91DC-701FB61A0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346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3" name="Rectangle 43">
            <a:extLst>
              <a:ext uri="{FF2B5EF4-FFF2-40B4-BE49-F238E27FC236}">
                <a16:creationId xmlns:a16="http://schemas.microsoft.com/office/drawing/2014/main" id="{2CEBC228-9E7F-7E48-9C85-63629AFC0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973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4" name="Rectangle 45">
            <a:extLst>
              <a:ext uri="{FF2B5EF4-FFF2-40B4-BE49-F238E27FC236}">
                <a16:creationId xmlns:a16="http://schemas.microsoft.com/office/drawing/2014/main" id="{499D6101-0E72-764D-90A9-65FA5E928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029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5" name="Rectangle 46">
            <a:extLst>
              <a:ext uri="{FF2B5EF4-FFF2-40B4-BE49-F238E27FC236}">
                <a16:creationId xmlns:a16="http://schemas.microsoft.com/office/drawing/2014/main" id="{69025D46-11EA-C34F-8D0D-7B789A5D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467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6" name="Rectangle 47">
            <a:extLst>
              <a:ext uri="{FF2B5EF4-FFF2-40B4-BE49-F238E27FC236}">
                <a16:creationId xmlns:a16="http://schemas.microsoft.com/office/drawing/2014/main" id="{097282D2-CB09-6743-BD88-978413D6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904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7" name="Rectangle 50">
            <a:extLst>
              <a:ext uri="{FF2B5EF4-FFF2-40B4-BE49-F238E27FC236}">
                <a16:creationId xmlns:a16="http://schemas.microsoft.com/office/drawing/2014/main" id="{C44BBA4A-C75F-6344-A7C0-80FA59F96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7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8" name="Rectangle 51">
            <a:extLst>
              <a:ext uri="{FF2B5EF4-FFF2-40B4-BE49-F238E27FC236}">
                <a16:creationId xmlns:a16="http://schemas.microsoft.com/office/drawing/2014/main" id="{660EEC78-FF50-7445-8190-34F202635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496" y="2343911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9" name="Rectangle 52">
            <a:extLst>
              <a:ext uri="{FF2B5EF4-FFF2-40B4-BE49-F238E27FC236}">
                <a16:creationId xmlns:a16="http://schemas.microsoft.com/office/drawing/2014/main" id="{BF1D4EAF-3E48-E64D-A9F0-800C14DE4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123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0" name="Rectangle 53">
            <a:extLst>
              <a:ext uri="{FF2B5EF4-FFF2-40B4-BE49-F238E27FC236}">
                <a16:creationId xmlns:a16="http://schemas.microsoft.com/office/drawing/2014/main" id="{7F7F3BD0-061B-0346-BC6C-7C752F28E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2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1" name="Rectangle 54">
            <a:extLst>
              <a:ext uri="{FF2B5EF4-FFF2-40B4-BE49-F238E27FC236}">
                <a16:creationId xmlns:a16="http://schemas.microsoft.com/office/drawing/2014/main" id="{1419AB61-44E3-7B43-ADE9-9DF5C9E1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379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2" name="Rectangle 55">
            <a:extLst>
              <a:ext uri="{FF2B5EF4-FFF2-40B4-BE49-F238E27FC236}">
                <a16:creationId xmlns:a16="http://schemas.microsoft.com/office/drawing/2014/main" id="{FA07924E-D97C-9E4F-9629-377D86F6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817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3" name="Rectangle 56">
            <a:extLst>
              <a:ext uri="{FF2B5EF4-FFF2-40B4-BE49-F238E27FC236}">
                <a16:creationId xmlns:a16="http://schemas.microsoft.com/office/drawing/2014/main" id="{78BBA4C2-77BF-7140-8522-72AA5C9FF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873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4" name="Rectangle 57">
            <a:extLst>
              <a:ext uri="{FF2B5EF4-FFF2-40B4-BE49-F238E27FC236}">
                <a16:creationId xmlns:a16="http://schemas.microsoft.com/office/drawing/2014/main" id="{8C781153-D0D1-4F49-A7D5-E9E0E02C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311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5" name="Rectangle 58">
            <a:extLst>
              <a:ext uri="{FF2B5EF4-FFF2-40B4-BE49-F238E27FC236}">
                <a16:creationId xmlns:a16="http://schemas.microsoft.com/office/drawing/2014/main" id="{1252424B-0051-8B4E-8014-7CDFA899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0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6" name="Rectangle 59">
            <a:extLst>
              <a:ext uri="{FF2B5EF4-FFF2-40B4-BE49-F238E27FC236}">
                <a16:creationId xmlns:a16="http://schemas.microsoft.com/office/drawing/2014/main" id="{FA783663-FBFD-1D4F-94E0-8E0786489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5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7" name="Rectangle 60">
            <a:extLst>
              <a:ext uri="{FF2B5EF4-FFF2-40B4-BE49-F238E27FC236}">
                <a16:creationId xmlns:a16="http://schemas.microsoft.com/office/drawing/2014/main" id="{9A20FCBA-A9E2-494E-8A95-747703BA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2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8" name="Rectangle 61">
            <a:extLst>
              <a:ext uri="{FF2B5EF4-FFF2-40B4-BE49-F238E27FC236}">
                <a16:creationId xmlns:a16="http://schemas.microsoft.com/office/drawing/2014/main" id="{BD15B2FA-70B2-F44B-A21B-EE69A9B05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298" y="2341529"/>
            <a:ext cx="48816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9" name="Rectangle 62">
            <a:extLst>
              <a:ext uri="{FF2B5EF4-FFF2-40B4-BE49-F238E27FC236}">
                <a16:creationId xmlns:a16="http://schemas.microsoft.com/office/drawing/2014/main" id="{FCC59CFB-2A58-CB44-B886-3040D9E44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4" y="2341529"/>
            <a:ext cx="48816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0" name="Rectangle 63">
            <a:extLst>
              <a:ext uri="{FF2B5EF4-FFF2-40B4-BE49-F238E27FC236}">
                <a16:creationId xmlns:a16="http://schemas.microsoft.com/office/drawing/2014/main" id="{C2CEED62-895E-984B-A8A4-247D41CE7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983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1" name="Rectangle 64">
            <a:extLst>
              <a:ext uri="{FF2B5EF4-FFF2-40B4-BE49-F238E27FC236}">
                <a16:creationId xmlns:a16="http://schemas.microsoft.com/office/drawing/2014/main" id="{A927D859-82EA-9A4A-9764-093C53E0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421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2" name="Rectangle 65">
            <a:extLst>
              <a:ext uri="{FF2B5EF4-FFF2-40B4-BE49-F238E27FC236}">
                <a16:creationId xmlns:a16="http://schemas.microsoft.com/office/drawing/2014/main" id="{F473CF44-260A-E04B-8696-E13EFF7E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096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3" name="Rectangle 66">
            <a:extLst>
              <a:ext uri="{FF2B5EF4-FFF2-40B4-BE49-F238E27FC236}">
                <a16:creationId xmlns:a16="http://schemas.microsoft.com/office/drawing/2014/main" id="{489A018C-E3FF-AC42-A61C-40BC11AD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533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4" name="Rectangle 68">
            <a:extLst>
              <a:ext uri="{FF2B5EF4-FFF2-40B4-BE49-F238E27FC236}">
                <a16:creationId xmlns:a16="http://schemas.microsoft.com/office/drawing/2014/main" id="{15DBA7E3-2A55-A347-8398-5FF2E190C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61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5" name="Rectangle 69">
            <a:extLst>
              <a:ext uri="{FF2B5EF4-FFF2-40B4-BE49-F238E27FC236}">
                <a16:creationId xmlns:a16="http://schemas.microsoft.com/office/drawing/2014/main" id="{C41C2999-2C3A-6B42-BFD4-461D81F3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90" y="2343911"/>
            <a:ext cx="48815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6" name="Rectangle 70">
            <a:extLst>
              <a:ext uri="{FF2B5EF4-FFF2-40B4-BE49-F238E27FC236}">
                <a16:creationId xmlns:a16="http://schemas.microsoft.com/office/drawing/2014/main" id="{C31E0892-5A99-CC4B-9267-B95157619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417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7" name="Rectangle 71">
            <a:extLst>
              <a:ext uri="{FF2B5EF4-FFF2-40B4-BE49-F238E27FC236}">
                <a16:creationId xmlns:a16="http://schemas.microsoft.com/office/drawing/2014/main" id="{F4A34BCF-97FE-9043-BC3E-A64DDF0FE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236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8" name="Rectangle 72">
            <a:extLst>
              <a:ext uri="{FF2B5EF4-FFF2-40B4-BE49-F238E27FC236}">
                <a16:creationId xmlns:a16="http://schemas.microsoft.com/office/drawing/2014/main" id="{AF39E66A-9553-3344-9AD6-6EDA216F2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673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9" name="Rectangle 73">
            <a:extLst>
              <a:ext uri="{FF2B5EF4-FFF2-40B4-BE49-F238E27FC236}">
                <a16:creationId xmlns:a16="http://schemas.microsoft.com/office/drawing/2014/main" id="{ECFAFFA1-A372-CF41-884A-8A8C27CFE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111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0" name="Rectangle 74">
            <a:extLst>
              <a:ext uri="{FF2B5EF4-FFF2-40B4-BE49-F238E27FC236}">
                <a16:creationId xmlns:a16="http://schemas.microsoft.com/office/drawing/2014/main" id="{3C3828F5-F0A3-9B49-AB1D-346F1948C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167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1" name="Rectangle 75">
            <a:extLst>
              <a:ext uri="{FF2B5EF4-FFF2-40B4-BE49-F238E27FC236}">
                <a16:creationId xmlns:a16="http://schemas.microsoft.com/office/drawing/2014/main" id="{E047C25C-F28E-9A40-9394-4DFA7C5CF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796" y="2342720"/>
            <a:ext cx="48815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2" name="Rectangle 76">
            <a:extLst>
              <a:ext uri="{FF2B5EF4-FFF2-40B4-BE49-F238E27FC236}">
                <a16:creationId xmlns:a16="http://schemas.microsoft.com/office/drawing/2014/main" id="{95AB1F8C-60E0-6E4E-BBC9-6AFCA871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233" y="2342720"/>
            <a:ext cx="48815" cy="466725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3" name="Rectangle 78">
            <a:extLst>
              <a:ext uri="{FF2B5EF4-FFF2-40B4-BE49-F238E27FC236}">
                <a16:creationId xmlns:a16="http://schemas.microsoft.com/office/drawing/2014/main" id="{4C4E8CF6-C760-5B4C-9C8B-724BC7EC9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686" y="2896361"/>
            <a:ext cx="2556272" cy="66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4" name="Rectangle 79">
            <a:extLst>
              <a:ext uri="{FF2B5EF4-FFF2-40B4-BE49-F238E27FC236}">
                <a16:creationId xmlns:a16="http://schemas.microsoft.com/office/drawing/2014/main" id="{19F096B9-3111-7D40-B5B1-AE181A6D6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980" y="2260567"/>
            <a:ext cx="2556272" cy="66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5" name="Line 80">
            <a:extLst>
              <a:ext uri="{FF2B5EF4-FFF2-40B4-BE49-F238E27FC236}">
                <a16:creationId xmlns:a16="http://schemas.microsoft.com/office/drawing/2014/main" id="{E753CF95-7893-FD4E-BE3D-215F410E8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649" y="2982086"/>
            <a:ext cx="65127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6" name="Line 82">
            <a:extLst>
              <a:ext uri="{FF2B5EF4-FFF2-40B4-BE49-F238E27FC236}">
                <a16:creationId xmlns:a16="http://schemas.microsoft.com/office/drawing/2014/main" id="{A84B4DF1-EC9A-7F46-AA18-AD952AC6B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6926" y="2983276"/>
            <a:ext cx="65127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7" name="Line 83">
            <a:extLst>
              <a:ext uri="{FF2B5EF4-FFF2-40B4-BE49-F238E27FC236}">
                <a16:creationId xmlns:a16="http://schemas.microsoft.com/office/drawing/2014/main" id="{F05D6B54-06E8-3340-AF49-E2A2D7CDB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304" y="2982086"/>
            <a:ext cx="601266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8" name="Line 84">
            <a:extLst>
              <a:ext uri="{FF2B5EF4-FFF2-40B4-BE49-F238E27FC236}">
                <a16:creationId xmlns:a16="http://schemas.microsoft.com/office/drawing/2014/main" id="{B41A428C-2E0E-ED49-9C7F-ADDB6951A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871" y="2983276"/>
            <a:ext cx="39647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9" name="Line 87">
            <a:extLst>
              <a:ext uri="{FF2B5EF4-FFF2-40B4-BE49-F238E27FC236}">
                <a16:creationId xmlns:a16="http://schemas.microsoft.com/office/drawing/2014/main" id="{F10E82D1-86EA-0A43-A26B-826B8C656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704" y="2999945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0" name="Line 88">
            <a:extLst>
              <a:ext uri="{FF2B5EF4-FFF2-40B4-BE49-F238E27FC236}">
                <a16:creationId xmlns:a16="http://schemas.microsoft.com/office/drawing/2014/main" id="{849D7775-1F0E-F446-AFC3-AB4363FCD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6248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1" name="Line 89">
            <a:extLst>
              <a:ext uri="{FF2B5EF4-FFF2-40B4-BE49-F238E27FC236}">
                <a16:creationId xmlns:a16="http://schemas.microsoft.com/office/drawing/2014/main" id="{0E0B871C-6367-774B-BA58-EF11B16FA4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0611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2" name="Line 90">
            <a:extLst>
              <a:ext uri="{FF2B5EF4-FFF2-40B4-BE49-F238E27FC236}">
                <a16:creationId xmlns:a16="http://schemas.microsoft.com/office/drawing/2014/main" id="{C09F078D-04FC-E640-8A03-2400CC0F0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3529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3" name="Text Box 91">
            <a:extLst>
              <a:ext uri="{FF2B5EF4-FFF2-40B4-BE49-F238E27FC236}">
                <a16:creationId xmlns:a16="http://schemas.microsoft.com/office/drawing/2014/main" id="{39A723B2-B4B0-634D-AE9D-8AC58218E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836" y="3167823"/>
            <a:ext cx="567784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sent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ACKed</a:t>
            </a:r>
          </a:p>
        </p:txBody>
      </p:sp>
      <p:sp>
        <p:nvSpPr>
          <p:cNvPr id="294" name="Text Box 92">
            <a:extLst>
              <a:ext uri="{FF2B5EF4-FFF2-40B4-BE49-F238E27FC236}">
                <a16:creationId xmlns:a16="http://schemas.microsoft.com/office/drawing/2014/main" id="{3B367685-832F-A24C-8E10-9208FC23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641" y="3172586"/>
            <a:ext cx="854866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altLang="en-US" sz="1050" kern="0" dirty="0">
                <a:solidFill>
                  <a:srgbClr val="000000"/>
                </a:solidFill>
                <a:cs typeface="+mn-cs"/>
              </a:rPr>
              <a:t>sent, not-yet </a:t>
            </a:r>
            <a:r>
              <a:rPr lang="en-US" altLang="en-US" sz="1050" kern="0" dirty="0" err="1">
                <a:solidFill>
                  <a:srgbClr val="000000"/>
                </a:solidFill>
                <a:cs typeface="+mn-cs"/>
              </a:rPr>
              <a:t>ACKed</a:t>
            </a:r>
            <a:endParaRPr lang="en-US" altLang="en-US" sz="1050" kern="0" dirty="0">
              <a:solidFill>
                <a:srgbClr val="000000"/>
              </a:solidFill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225"/>
              </a:spcBef>
              <a:defRPr/>
            </a:pPr>
            <a:r>
              <a:rPr lang="en-US" altLang="en-US" sz="900" kern="0" dirty="0">
                <a:solidFill>
                  <a:srgbClr val="000000"/>
                </a:solidFill>
                <a:cs typeface="+mn-cs"/>
              </a:rPr>
              <a:t>(“</a:t>
            </a:r>
            <a:r>
              <a:rPr lang="en-US" altLang="ja-JP" sz="900" kern="0" dirty="0">
                <a:solidFill>
                  <a:srgbClr val="000000"/>
                </a:solidFill>
                <a:cs typeface="+mn-cs"/>
              </a:rPr>
              <a:t>in-flight”)</a:t>
            </a:r>
            <a:endParaRPr lang="en-US" altLang="en-US" sz="900" kern="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95" name="Text Box 93">
            <a:extLst>
              <a:ext uri="{FF2B5EF4-FFF2-40B4-BE49-F238E27FC236}">
                <a16:creationId xmlns:a16="http://schemas.microsoft.com/office/drawing/2014/main" id="{81CC0B14-ECA5-7042-90A8-A3D1691D8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58" y="3169013"/>
            <a:ext cx="800100" cy="52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usable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but not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yet sent</a:t>
            </a:r>
          </a:p>
        </p:txBody>
      </p:sp>
      <p:sp>
        <p:nvSpPr>
          <p:cNvPr id="296" name="Text Box 94">
            <a:extLst>
              <a:ext uri="{FF2B5EF4-FFF2-40B4-BE49-F238E27FC236}">
                <a16:creationId xmlns:a16="http://schemas.microsoft.com/office/drawing/2014/main" id="{AA04402D-D3B0-AD47-B91F-3AC1C3E20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185" y="3172585"/>
            <a:ext cx="614363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not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usable</a:t>
            </a:r>
          </a:p>
        </p:txBody>
      </p:sp>
      <p:sp>
        <p:nvSpPr>
          <p:cNvPr id="297" name="Text Box 96">
            <a:extLst>
              <a:ext uri="{FF2B5EF4-FFF2-40B4-BE49-F238E27FC236}">
                <a16:creationId xmlns:a16="http://schemas.microsoft.com/office/drawing/2014/main" id="{7BC9AF2B-9067-6D40-8AD6-38C8B0980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630" y="1993867"/>
            <a:ext cx="898003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window size</a:t>
            </a:r>
          </a:p>
          <a:p>
            <a:pPr algn="ctr" defTabSz="685800">
              <a:lnSpc>
                <a:spcPct val="90000"/>
              </a:lnSpc>
              <a:defRPr/>
            </a:pPr>
            <a:r>
              <a:rPr lang="en-US" sz="1050" i="1" kern="0">
                <a:solidFill>
                  <a:srgbClr val="000000"/>
                </a:solidFill>
                <a:cs typeface="+mn-cs"/>
              </a:rPr>
              <a:t> N</a:t>
            </a:r>
          </a:p>
        </p:txBody>
      </p:sp>
      <p:grpSp>
        <p:nvGrpSpPr>
          <p:cNvPr id="298" name="Group 99">
            <a:extLst>
              <a:ext uri="{FF2B5EF4-FFF2-40B4-BE49-F238E27FC236}">
                <a16:creationId xmlns:a16="http://schemas.microsoft.com/office/drawing/2014/main" id="{24BD0429-57C9-5949-A0FA-36C1FBC99776}"/>
              </a:ext>
            </a:extLst>
          </p:cNvPr>
          <p:cNvGrpSpPr>
            <a:grpSpLocks/>
          </p:cNvGrpSpPr>
          <p:nvPr/>
        </p:nvGrpSpPr>
        <p:grpSpPr bwMode="auto">
          <a:xfrm>
            <a:off x="6522246" y="2161745"/>
            <a:ext cx="445294" cy="102394"/>
            <a:chOff x="4250" y="1692"/>
            <a:chExt cx="374" cy="86"/>
          </a:xfrm>
        </p:grpSpPr>
        <p:sp>
          <p:nvSpPr>
            <p:cNvPr id="299" name="Line 97">
              <a:extLst>
                <a:ext uri="{FF2B5EF4-FFF2-40B4-BE49-F238E27FC236}">
                  <a16:creationId xmlns:a16="http://schemas.microsoft.com/office/drawing/2014/main" id="{A02E02EA-0929-104A-BF00-5ADA492F2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Line 98">
              <a:extLst>
                <a:ext uri="{FF2B5EF4-FFF2-40B4-BE49-F238E27FC236}">
                  <a16:creationId xmlns:a16="http://schemas.microsoft.com/office/drawing/2014/main" id="{BBA1422E-A86D-8048-8C6A-CBCE03DB2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01" name="Group 100">
            <a:extLst>
              <a:ext uri="{FF2B5EF4-FFF2-40B4-BE49-F238E27FC236}">
                <a16:creationId xmlns:a16="http://schemas.microsoft.com/office/drawing/2014/main" id="{953BBB09-1247-E749-B041-4AB4BC053F15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853114" y="2180795"/>
            <a:ext cx="445294" cy="102394"/>
            <a:chOff x="4250" y="1692"/>
            <a:chExt cx="374" cy="86"/>
          </a:xfrm>
        </p:grpSpPr>
        <p:sp>
          <p:nvSpPr>
            <p:cNvPr id="302" name="Line 101">
              <a:extLst>
                <a:ext uri="{FF2B5EF4-FFF2-40B4-BE49-F238E27FC236}">
                  <a16:creationId xmlns:a16="http://schemas.microsoft.com/office/drawing/2014/main" id="{3C66FDCF-F2B7-8447-A6D6-18D719B21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745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Line 102">
              <a:extLst>
                <a:ext uri="{FF2B5EF4-FFF2-40B4-BE49-F238E27FC236}">
                  <a16:creationId xmlns:a16="http://schemas.microsoft.com/office/drawing/2014/main" id="{3E685C18-38D0-2242-B6E7-6B45955EA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699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04" name="Text Box 196">
            <a:extLst>
              <a:ext uri="{FF2B5EF4-FFF2-40B4-BE49-F238E27FC236}">
                <a16:creationId xmlns:a16="http://schemas.microsoft.com/office/drawing/2014/main" id="{8A4318F8-8B4B-BA46-9E7C-C771B9AF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448" y="2758248"/>
            <a:ext cx="21002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lvl="1" algn="ctr" defTabSz="685800">
              <a:defRPr/>
            </a:pPr>
            <a:r>
              <a:rPr lang="en-US" sz="1050" i="1" kern="0">
                <a:solidFill>
                  <a:srgbClr val="000000"/>
                </a:solidFill>
                <a:cs typeface="+mn-cs"/>
              </a:rPr>
              <a:t>sender sequence number space </a:t>
            </a:r>
          </a:p>
        </p:txBody>
      </p:sp>
      <p:grpSp>
        <p:nvGrpSpPr>
          <p:cNvPr id="305" name="Group 199">
            <a:extLst>
              <a:ext uri="{FF2B5EF4-FFF2-40B4-BE49-F238E27FC236}">
                <a16:creationId xmlns:a16="http://schemas.microsoft.com/office/drawing/2014/main" id="{17C79495-9E5E-D743-8F6F-313B7597C3E0}"/>
              </a:ext>
            </a:extLst>
          </p:cNvPr>
          <p:cNvGrpSpPr>
            <a:grpSpLocks/>
          </p:cNvGrpSpPr>
          <p:nvPr/>
        </p:nvGrpSpPr>
        <p:grpSpPr bwMode="auto">
          <a:xfrm>
            <a:off x="4704163" y="855629"/>
            <a:ext cx="2289572" cy="1475184"/>
            <a:chOff x="2569" y="665"/>
            <a:chExt cx="1923" cy="1239"/>
          </a:xfrm>
        </p:grpSpPr>
        <p:sp>
          <p:nvSpPr>
            <p:cNvPr id="306" name="Rectangle 171">
              <a:extLst>
                <a:ext uri="{FF2B5EF4-FFF2-40B4-BE49-F238E27FC236}">
                  <a16:creationId xmlns:a16="http://schemas.microsoft.com/office/drawing/2014/main" id="{1EAF4F70-21E7-C34E-8873-423E3B1E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07" name="Group 172">
              <a:extLst>
                <a:ext uri="{FF2B5EF4-FFF2-40B4-BE49-F238E27FC236}">
                  <a16:creationId xmlns:a16="http://schemas.microsoft.com/office/drawing/2014/main" id="{DEE85BA8-BC48-F24A-B3C5-A13DD502A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872"/>
              <a:ext cx="1252" cy="734"/>
              <a:chOff x="1976" y="2984"/>
              <a:chExt cx="1252" cy="734"/>
            </a:xfrm>
          </p:grpSpPr>
          <p:sp>
            <p:nvSpPr>
              <p:cNvPr id="310" name="Rectangle 173">
                <a:extLst>
                  <a:ext uri="{FF2B5EF4-FFF2-40B4-BE49-F238E27FC236}">
                    <a16:creationId xmlns:a16="http://schemas.microsoft.com/office/drawing/2014/main" id="{512EC936-B599-4C42-A3CB-F206B3359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1" name="Text Box 174">
                <a:extLst>
                  <a:ext uri="{FF2B5EF4-FFF2-40B4-BE49-F238E27FC236}">
                    <a16:creationId xmlns:a16="http://schemas.microsoft.com/office/drawing/2014/main" id="{D1A37C4D-C221-B944-960D-5E1AC157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9" y="2984"/>
                <a:ext cx="62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312" name="Text Box 175">
                <a:extLst>
                  <a:ext uri="{FF2B5EF4-FFF2-40B4-BE49-F238E27FC236}">
                    <a16:creationId xmlns:a16="http://schemas.microsoft.com/office/drawing/2014/main" id="{DC506D04-4DCA-2A42-8A11-92D274739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5" y="2987"/>
                <a:ext cx="536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313" name="Text Box 176">
                <a:extLst>
                  <a:ext uri="{FF2B5EF4-FFF2-40B4-BE49-F238E27FC236}">
                    <a16:creationId xmlns:a16="http://schemas.microsoft.com/office/drawing/2014/main" id="{E9E72ACF-7C4B-3247-896D-D6CDE3C1CE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Arial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314" name="Text Box 177">
                <a:extLst>
                  <a:ext uri="{FF2B5EF4-FFF2-40B4-BE49-F238E27FC236}">
                    <a16:creationId xmlns:a16="http://schemas.microsoft.com/office/drawing/2014/main" id="{4A1EA7EA-E261-2540-A61F-14F1D3C62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315" name="Text Box 178">
                <a:extLst>
                  <a:ext uri="{FF2B5EF4-FFF2-40B4-BE49-F238E27FC236}">
                    <a16:creationId xmlns:a16="http://schemas.microsoft.com/office/drawing/2014/main" id="{14D444FC-B976-4B43-AF8C-651999F1EA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3544"/>
                <a:ext cx="517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316" name="Line 179">
                <a:extLst>
                  <a:ext uri="{FF2B5EF4-FFF2-40B4-BE49-F238E27FC236}">
                    <a16:creationId xmlns:a16="http://schemas.microsoft.com/office/drawing/2014/main" id="{03CA3683-10CF-2D45-855C-D741CB3E8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7" name="Line 180">
                <a:extLst>
                  <a:ext uri="{FF2B5EF4-FFF2-40B4-BE49-F238E27FC236}">
                    <a16:creationId xmlns:a16="http://schemas.microsoft.com/office/drawing/2014/main" id="{4427CEC2-BFD3-0543-AAB5-E40DA49DC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8" name="Line 181">
                <a:extLst>
                  <a:ext uri="{FF2B5EF4-FFF2-40B4-BE49-F238E27FC236}">
                    <a16:creationId xmlns:a16="http://schemas.microsoft.com/office/drawing/2014/main" id="{83A31360-0241-B24B-9A5B-5DF36A70B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9" name="Line 182">
                <a:extLst>
                  <a:ext uri="{FF2B5EF4-FFF2-40B4-BE49-F238E27FC236}">
                    <a16:creationId xmlns:a16="http://schemas.microsoft.com/office/drawing/2014/main" id="{E2E74D6E-689D-3E49-A5CA-1EB053F0D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0" name="Line 183">
                <a:extLst>
                  <a:ext uri="{FF2B5EF4-FFF2-40B4-BE49-F238E27FC236}">
                    <a16:creationId xmlns:a16="http://schemas.microsoft.com/office/drawing/2014/main" id="{34408127-C1C4-5142-81BC-0772E406A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1" name="Line 184">
                <a:extLst>
                  <a:ext uri="{FF2B5EF4-FFF2-40B4-BE49-F238E27FC236}">
                    <a16:creationId xmlns:a16="http://schemas.microsoft.com/office/drawing/2014/main" id="{AF6C4EF8-1ED8-1A4B-B94D-F145C940A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2" name="Text Box 185">
                <a:extLst>
                  <a:ext uri="{FF2B5EF4-FFF2-40B4-BE49-F238E27FC236}">
                    <a16:creationId xmlns:a16="http://schemas.microsoft.com/office/drawing/2014/main" id="{8F8508CA-EE38-AF4E-A97C-1BE94735E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7" y="3390"/>
                <a:ext cx="36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rwnd</a:t>
                </a:r>
              </a:p>
            </p:txBody>
          </p:sp>
          <p:sp>
            <p:nvSpPr>
              <p:cNvPr id="323" name="Text Box 186">
                <a:extLst>
                  <a:ext uri="{FF2B5EF4-FFF2-40B4-BE49-F238E27FC236}">
                    <a16:creationId xmlns:a16="http://schemas.microsoft.com/office/drawing/2014/main" id="{88BEC28D-C62B-B54E-A090-DF6809C9E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0" y="3544"/>
                <a:ext cx="53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324" name="Line 187">
                <a:extLst>
                  <a:ext uri="{FF2B5EF4-FFF2-40B4-BE49-F238E27FC236}">
                    <a16:creationId xmlns:a16="http://schemas.microsoft.com/office/drawing/2014/main" id="{8CC1CABE-C086-144F-8F1F-A7D004A1E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5" name="Line 188">
                <a:extLst>
                  <a:ext uri="{FF2B5EF4-FFF2-40B4-BE49-F238E27FC236}">
                    <a16:creationId xmlns:a16="http://schemas.microsoft.com/office/drawing/2014/main" id="{061C4173-FBA5-7749-BCE1-9EBD070DB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08" name="Text Box 189">
              <a:extLst>
                <a:ext uri="{FF2B5EF4-FFF2-40B4-BE49-F238E27FC236}">
                  <a16:creationId xmlns:a16="http://schemas.microsoft.com/office/drawing/2014/main" id="{961ADE6B-9EA8-FA44-92C6-6941117B3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9" y="665"/>
              <a:ext cx="192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kern="0" dirty="0">
                  <a:solidFill>
                    <a:srgbClr val="000000"/>
                  </a:solidFill>
                  <a:cs typeface="+mn-cs"/>
                </a:rPr>
                <a:t>outgoing segment from sender</a:t>
              </a:r>
            </a:p>
          </p:txBody>
        </p:sp>
        <p:sp>
          <p:nvSpPr>
            <p:cNvPr id="309" name="Freeform 190">
              <a:extLst>
                <a:ext uri="{FF2B5EF4-FFF2-40B4-BE49-F238E27FC236}">
                  <a16:creationId xmlns:a16="http://schemas.microsoft.com/office/drawing/2014/main" id="{ECB9422A-F7AA-6143-8673-CA97EE9D6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33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 kern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7" name="Rectangle 5">
            <a:extLst>
              <a:ext uri="{FF2B5EF4-FFF2-40B4-BE49-F238E27FC236}">
                <a16:creationId xmlns:a16="http://schemas.microsoft.com/office/drawing/2014/main" id="{6C3FDCE7-5731-3B49-B3F0-A28BEE20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29" y="2102634"/>
            <a:ext cx="3822502" cy="132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buNone/>
              <a:defRPr/>
            </a:pPr>
            <a:r>
              <a:rPr lang="en-US" altLang="en-US" sz="2100" i="1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Acknowledgements</a:t>
            </a:r>
            <a:r>
              <a:rPr lang="en-US" altLang="en-US" sz="2100" u="sng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endParaRPr lang="en-US" altLang="en-US" sz="2100" kern="0" dirty="0">
              <a:solidFill>
                <a:srgbClr val="CC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476250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 of next byte expected from other side</a:t>
            </a:r>
          </a:p>
          <a:p>
            <a:pPr marL="476250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cumulative ACK</a:t>
            </a: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845D3A7B-C2B2-5F46-AC88-0FE1A562E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54" y="3475430"/>
            <a:ext cx="3822502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spcBef>
                <a:spcPts val="1425"/>
              </a:spcBef>
              <a:buNone/>
              <a:defRPr/>
            </a:pPr>
            <a:r>
              <a:rPr lang="en-US" altLang="en-US" sz="2100" i="1" u="sng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Q</a:t>
            </a:r>
            <a:r>
              <a:rPr lang="en-US" altLang="en-US" sz="2100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how receiver handles out-of-order segments</a:t>
            </a:r>
          </a:p>
          <a:p>
            <a:pPr marL="476250" lvl="1" indent="-214313" defTabSz="685800">
              <a:defRPr/>
            </a:pPr>
            <a:r>
              <a:rPr lang="en-US" altLang="en-US" sz="2100" i="1" u="sng" kern="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 </a:t>
            </a: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spec doesn</a:t>
            </a:r>
            <a:r>
              <a:rPr lang="en-US" altLang="ja-JP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’t say, - up to implementor</a:t>
            </a:r>
            <a:endParaRPr lang="en-US" altLang="en-US" sz="2100" kern="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sequence numbers, ACKs</a:t>
            </a:r>
            <a:endParaRPr lang="en-US" dirty="0"/>
          </a:p>
        </p:txBody>
      </p:sp>
      <p:sp>
        <p:nvSpPr>
          <p:cNvPr id="133" name="Text Box 8">
            <a:extLst>
              <a:ext uri="{FF2B5EF4-FFF2-40B4-BE49-F238E27FC236}">
                <a16:creationId xmlns:a16="http://schemas.microsoft.com/office/drawing/2014/main" id="{4BFA7F94-ECDC-4F4E-BAAE-2F377F89A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8" y="3008801"/>
            <a:ext cx="1889389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lnSpc>
                <a:spcPct val="90000"/>
              </a:lnSpc>
              <a:defRPr/>
            </a:pP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ACKs receipt of echoed 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endParaRPr lang="en-US" altLang="en-US" sz="900" kern="0" dirty="0">
              <a:solidFill>
                <a:srgbClr val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4" name="Text Box 9">
            <a:extLst>
              <a:ext uri="{FF2B5EF4-FFF2-40B4-BE49-F238E27FC236}">
                <a16:creationId xmlns:a16="http://schemas.microsoft.com/office/drawing/2014/main" id="{6F6C270A-95D4-3B45-95CD-2E7A27820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108" y="2251399"/>
            <a:ext cx="23904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ACKs receipt of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, echoes </a:t>
            </a: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back 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endParaRPr lang="en-US" altLang="en-US" sz="1800" kern="0" dirty="0">
              <a:solidFill>
                <a:srgbClr val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6" name="Text Box 11">
            <a:extLst>
              <a:ext uri="{FF2B5EF4-FFF2-40B4-BE49-F238E27FC236}">
                <a16:creationId xmlns:a16="http://schemas.microsoft.com/office/drawing/2014/main" id="{7AB83FEF-E6C5-3C4E-8F11-410822AB9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670" y="4233359"/>
            <a:ext cx="260359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2100" kern="0" dirty="0">
                <a:solidFill>
                  <a:srgbClr val="000099"/>
                </a:solidFill>
                <a:latin typeface="Calibri" panose="020F0502020204030204"/>
                <a:cs typeface="+mn-cs"/>
              </a:rPr>
              <a:t>simple telnet scenario</a:t>
            </a:r>
            <a:endParaRPr lang="en-US" sz="900" kern="0" dirty="0">
              <a:solidFill>
                <a:srgbClr val="000099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7" name="Text Box 13">
            <a:extLst>
              <a:ext uri="{FF2B5EF4-FFF2-40B4-BE49-F238E27FC236}">
                <a16:creationId xmlns:a16="http://schemas.microsoft.com/office/drawing/2014/main" id="{0851DEB2-88A4-C849-8DEA-02D53E9A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3570" y="1119728"/>
            <a:ext cx="7954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B</a:t>
            </a:r>
          </a:p>
        </p:txBody>
      </p:sp>
      <p:sp>
        <p:nvSpPr>
          <p:cNvPr id="138" name="Text Box 17">
            <a:extLst>
              <a:ext uri="{FF2B5EF4-FFF2-40B4-BE49-F238E27FC236}">
                <a16:creationId xmlns:a16="http://schemas.microsoft.com/office/drawing/2014/main" id="{847A8C2E-C7AE-5B45-9FFE-DE39BC58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809" y="1094502"/>
            <a:ext cx="8034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152BC9-BFE2-2C4F-B7CF-DD705BF09468}"/>
              </a:ext>
            </a:extLst>
          </p:cNvPr>
          <p:cNvGrpSpPr/>
          <p:nvPr/>
        </p:nvGrpSpPr>
        <p:grpSpPr>
          <a:xfrm>
            <a:off x="1124250" y="1905766"/>
            <a:ext cx="4208239" cy="585294"/>
            <a:chOff x="1499000" y="2541021"/>
            <a:chExt cx="5610984" cy="780392"/>
          </a:xfrm>
        </p:grpSpPr>
        <p:sp>
          <p:nvSpPr>
            <p:cNvPr id="131" name="Line 4">
              <a:extLst>
                <a:ext uri="{FF2B5EF4-FFF2-40B4-BE49-F238E27FC236}">
                  <a16:creationId xmlns:a16="http://schemas.microsoft.com/office/drawing/2014/main" id="{4E48AD8B-7F93-B847-8494-F0B86AAB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237" y="2749913"/>
              <a:ext cx="2586037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2" name="Text Box 7">
              <a:extLst>
                <a:ext uri="{FF2B5EF4-FFF2-40B4-BE49-F238E27FC236}">
                  <a16:creationId xmlns:a16="http://schemas.microsoft.com/office/drawing/2014/main" id="{B9E9C219-DA90-8A41-A18D-4DF67A2B1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000" y="2541021"/>
              <a:ext cx="2725008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altLang="en-US" sz="180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User types</a:t>
              </a:r>
              <a:r>
                <a:rPr lang="ja-JP" altLang="en-US" sz="180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80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80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900" kern="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39" name="Rectangle 18">
              <a:extLst>
                <a:ext uri="{FF2B5EF4-FFF2-40B4-BE49-F238E27FC236}">
                  <a16:creationId xmlns:a16="http://schemas.microsoft.com/office/drawing/2014/main" id="{35BA661F-5A22-C84E-B47D-9147B3088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037" y="2841988"/>
              <a:ext cx="814387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0" name="Text Box 19">
              <a:extLst>
                <a:ext uri="{FF2B5EF4-FFF2-40B4-BE49-F238E27FC236}">
                  <a16:creationId xmlns:a16="http://schemas.microsoft.com/office/drawing/2014/main" id="{880D64B6-5AB7-0245-B925-5A511DDE9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562" y="2854620"/>
              <a:ext cx="287942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Seq=42, ACK=79, data = </a:t>
              </a:r>
              <a:r>
                <a:rPr lang="ja-JP" altLang="en-US" sz="135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35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35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1350" kern="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581A9F-48A7-D546-AB16-5A259024E309}"/>
              </a:ext>
            </a:extLst>
          </p:cNvPr>
          <p:cNvGrpSpPr/>
          <p:nvPr/>
        </p:nvGrpSpPr>
        <p:grpSpPr>
          <a:xfrm>
            <a:off x="3176020" y="2642270"/>
            <a:ext cx="2154564" cy="600075"/>
            <a:chOff x="4234692" y="3523026"/>
            <a:chExt cx="2872752" cy="800100"/>
          </a:xfrm>
        </p:grpSpPr>
        <p:sp>
          <p:nvSpPr>
            <p:cNvPr id="135" name="Line 10">
              <a:extLst>
                <a:ext uri="{FF2B5EF4-FFF2-40B4-BE49-F238E27FC236}">
                  <a16:creationId xmlns:a16="http://schemas.microsoft.com/office/drawing/2014/main" id="{7C681F4C-24E8-5D43-BE10-D3949F61C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712" y="3523026"/>
              <a:ext cx="2554287" cy="8001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20">
              <a:extLst>
                <a:ext uri="{FF2B5EF4-FFF2-40B4-BE49-F238E27FC236}">
                  <a16:creationId xmlns:a16="http://schemas.microsoft.com/office/drawing/2014/main" id="{E3E3363E-9511-1A43-912C-05D171708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962" y="3800838"/>
              <a:ext cx="823912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2" name="Text Box 21">
              <a:extLst>
                <a:ext uri="{FF2B5EF4-FFF2-40B4-BE49-F238E27FC236}">
                  <a16:creationId xmlns:a16="http://schemas.microsoft.com/office/drawing/2014/main" id="{18709FF4-595B-2F4F-9697-F2C14F760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4692" y="3736718"/>
              <a:ext cx="2872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Seq=79, ACK=43, data = </a:t>
              </a:r>
              <a:r>
                <a:rPr lang="ja-JP" altLang="en-US" sz="135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35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825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6C1350-9453-1E48-8790-F100F9587769}"/>
              </a:ext>
            </a:extLst>
          </p:cNvPr>
          <p:cNvGrpSpPr/>
          <p:nvPr/>
        </p:nvGrpSpPr>
        <p:grpSpPr>
          <a:xfrm>
            <a:off x="3254962" y="3388791"/>
            <a:ext cx="1943100" cy="379810"/>
            <a:chOff x="4339949" y="4518388"/>
            <a:chExt cx="2590800" cy="506413"/>
          </a:xfrm>
        </p:grpSpPr>
        <p:sp>
          <p:nvSpPr>
            <p:cNvPr id="130" name="Line 3">
              <a:extLst>
                <a:ext uri="{FF2B5EF4-FFF2-40B4-BE49-F238E27FC236}">
                  <a16:creationId xmlns:a16="http://schemas.microsoft.com/office/drawing/2014/main" id="{21939EAE-12FE-4B4B-8477-DA966E53E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949" y="4518388"/>
              <a:ext cx="2590800" cy="50641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36373196-F0F3-9041-A157-0DFF0B56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37" y="4648563"/>
              <a:ext cx="9588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2C94660D-0BE1-434B-85A6-BB2284990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10" y="4609843"/>
              <a:ext cx="177484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Seq=43, ACK=80</a:t>
              </a:r>
              <a:endParaRPr lang="en-US" sz="825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45" name="Line 24">
            <a:extLst>
              <a:ext uri="{FF2B5EF4-FFF2-40B4-BE49-F238E27FC236}">
                <a16:creationId xmlns:a16="http://schemas.microsoft.com/office/drawing/2014/main" id="{4198420A-33F5-1542-B39F-616C0F629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009" y="1881460"/>
            <a:ext cx="0" cy="194071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800" kern="0"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C59AD6B4-1F7E-D046-AE58-B0A214345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5687" y="1920751"/>
            <a:ext cx="0" cy="194071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500" kern="0"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7" name="Group 27">
            <a:extLst>
              <a:ext uri="{FF2B5EF4-FFF2-40B4-BE49-F238E27FC236}">
                <a16:creationId xmlns:a16="http://schemas.microsoft.com/office/drawing/2014/main" id="{78A4C821-5D3D-F049-95FB-64A6C2EFC29B}"/>
              </a:ext>
            </a:extLst>
          </p:cNvPr>
          <p:cNvGrpSpPr>
            <a:grpSpLocks/>
          </p:cNvGrpSpPr>
          <p:nvPr/>
        </p:nvGrpSpPr>
        <p:grpSpPr bwMode="auto">
          <a:xfrm>
            <a:off x="2868009" y="1265907"/>
            <a:ext cx="566738" cy="586978"/>
            <a:chOff x="-44" y="1473"/>
            <a:chExt cx="981" cy="1105"/>
          </a:xfrm>
        </p:grpSpPr>
        <p:pic>
          <p:nvPicPr>
            <p:cNvPr id="148" name="Picture 28" descr="desktop_computer_stylized_medium">
              <a:extLst>
                <a:ext uri="{FF2B5EF4-FFF2-40B4-BE49-F238E27FC236}">
                  <a16:creationId xmlns:a16="http://schemas.microsoft.com/office/drawing/2014/main" id="{37E197D2-A990-E643-BBEF-3FDB8B30E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B63C2E39-A8CB-1F4B-B3CA-E65FF2976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800" kern="0"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0" name="Group 30">
            <a:extLst>
              <a:ext uri="{FF2B5EF4-FFF2-40B4-BE49-F238E27FC236}">
                <a16:creationId xmlns:a16="http://schemas.microsoft.com/office/drawing/2014/main" id="{AEA67504-808C-2C43-80AA-6BED564C9A2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014706" y="1295673"/>
            <a:ext cx="591741" cy="646510"/>
            <a:chOff x="-44" y="1473"/>
            <a:chExt cx="981" cy="1105"/>
          </a:xfrm>
        </p:grpSpPr>
        <p:pic>
          <p:nvPicPr>
            <p:cNvPr id="151" name="Picture 31" descr="desktop_computer_stylized_medium">
              <a:extLst>
                <a:ext uri="{FF2B5EF4-FFF2-40B4-BE49-F238E27FC236}">
                  <a16:creationId xmlns:a16="http://schemas.microsoft.com/office/drawing/2014/main" id="{0B37A6B2-9E4A-114B-85F9-5E3DF6205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100E17DE-5CEE-AB45-8E97-F0E8B66179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800" kern="0"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778AE-4599-7841-B71E-D835F9A5393E}"/>
              </a:ext>
            </a:extLst>
          </p:cNvPr>
          <p:cNvGrpSpPr/>
          <p:nvPr/>
        </p:nvGrpSpPr>
        <p:grpSpPr>
          <a:xfrm>
            <a:off x="3519237" y="2111542"/>
            <a:ext cx="1041364" cy="1028700"/>
            <a:chOff x="4692316" y="2815389"/>
            <a:chExt cx="1388485" cy="1371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715EF6-F294-3449-96CB-B6947A099ADE}"/>
                </a:ext>
              </a:extLst>
            </p:cNvPr>
            <p:cNvSpPr/>
            <p:nvPr/>
          </p:nvSpPr>
          <p:spPr>
            <a:xfrm>
              <a:off x="5566610" y="3721768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783624-80C6-2148-8502-F1C29047872A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7D31-A373-0B4B-A1B5-F4FD39A2F3C3}"/>
                </a:ext>
              </a:extLst>
            </p:cNvPr>
            <p:cNvCxnSpPr/>
            <p:nvPr/>
          </p:nvCxnSpPr>
          <p:spPr>
            <a:xfrm flipH="1" flipV="1">
              <a:off x="5117431" y="3224463"/>
              <a:ext cx="513348" cy="51334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5AF06C-D673-CA4F-A51B-93240818CB9A}"/>
              </a:ext>
            </a:extLst>
          </p:cNvPr>
          <p:cNvGrpSpPr/>
          <p:nvPr/>
        </p:nvGrpSpPr>
        <p:grpSpPr>
          <a:xfrm>
            <a:off x="3513222" y="2803358"/>
            <a:ext cx="1486532" cy="980574"/>
            <a:chOff x="4692316" y="2815389"/>
            <a:chExt cx="1982043" cy="13074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1B5065-4044-F742-9CE7-C6C1E51A71E8}"/>
                </a:ext>
              </a:extLst>
            </p:cNvPr>
            <p:cNvSpPr/>
            <p:nvPr/>
          </p:nvSpPr>
          <p:spPr>
            <a:xfrm>
              <a:off x="6160168" y="3657600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F4BEC1-9A8B-BA47-BC77-A5A357B8A4B6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94C7DC-0B9B-5648-ACEB-7945930EE5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5557" y="3224463"/>
              <a:ext cx="970548" cy="52136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67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Transport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000" dirty="0"/>
              <a:t>Transport Layer: </a:t>
            </a:r>
          </a:p>
          <a:p>
            <a:pPr lvl="1"/>
            <a:r>
              <a:rPr lang="en-US" sz="1800" dirty="0"/>
              <a:t>OS adds/understands extra information to break message into smaller chunks (called </a:t>
            </a:r>
            <a:r>
              <a:rPr lang="en-US" sz="1800" b="1" i="1" dirty="0"/>
              <a:t>packets</a:t>
            </a:r>
            <a:r>
              <a:rPr lang="en-US" sz="1800" dirty="0"/>
              <a:t>), reassemble chunks into messages and deliver message to the target application on the destination machine.</a:t>
            </a:r>
          </a:p>
          <a:p>
            <a:pPr lvl="1"/>
            <a:r>
              <a:rPr lang="en-US" sz="1800" b="1" dirty="0"/>
              <a:t>Reliable delivery and congestion control via Transmission Control Protocol (TCP)</a:t>
            </a:r>
          </a:p>
          <a:p>
            <a:pPr lvl="1"/>
            <a:r>
              <a:rPr lang="en-US" sz="1800" dirty="0"/>
              <a:t>Unreliable delivery via User Datagram Protocol (UDP)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093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5C30-2DAE-DEFA-5284-616C2965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882" y="127119"/>
            <a:ext cx="6146500" cy="645300"/>
          </a:xfrm>
        </p:spPr>
        <p:txBody>
          <a:bodyPr/>
          <a:lstStyle/>
          <a:p>
            <a:r>
              <a:rPr lang="en-US" sz="2800" dirty="0"/>
              <a:t>Reliable Data Transfer: Abstraction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87A26B-AE74-47EF-0007-7CEFFC74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760" y="2575042"/>
            <a:ext cx="4692512" cy="969794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i="1" dirty="0"/>
              <a:t>reliable channel </a:t>
            </a:r>
            <a:r>
              <a:rPr lang="en-US" sz="2400" dirty="0"/>
              <a:t>guarantees that the data that is sent is received (if possible).</a:t>
            </a:r>
          </a:p>
          <a:p>
            <a:r>
              <a:rPr lang="en-US" sz="2400" dirty="0"/>
              <a:t>The IP network layer is not reliable.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4D461-89B6-622A-7947-5FE3D4BAD411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2A5DDA-BE4C-56B2-6535-10919CFF815B}"/>
              </a:ext>
            </a:extLst>
          </p:cNvPr>
          <p:cNvGrpSpPr/>
          <p:nvPr/>
        </p:nvGrpSpPr>
        <p:grpSpPr>
          <a:xfrm>
            <a:off x="5350171" y="2468360"/>
            <a:ext cx="3669138" cy="2152951"/>
            <a:chOff x="4496276" y="1810694"/>
            <a:chExt cx="3669138" cy="21529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0CF5A-1E7C-59FD-6C87-F5FA9FB54DD8}"/>
                </a:ext>
              </a:extLst>
            </p:cNvPr>
            <p:cNvSpPr txBox="1"/>
            <p:nvPr/>
          </p:nvSpPr>
          <p:spPr>
            <a:xfrm>
              <a:off x="4496276" y="2640206"/>
              <a:ext cx="366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types of data require reliable transfer?</a:t>
              </a:r>
            </a:p>
            <a:p>
              <a:pPr algn="ctr"/>
              <a:br>
                <a:rPr lang="en-US" sz="2000" dirty="0">
                  <a:latin typeface="Segoe Print" panose="02000800000000000000" pitchFamily="2" charset="0"/>
                </a:rPr>
              </a:br>
              <a:r>
                <a:rPr lang="en-US" sz="2000" dirty="0">
                  <a:latin typeface="Segoe Print" panose="02000800000000000000" pitchFamily="2" charset="0"/>
                </a:rPr>
                <a:t>What types do not?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1BB55-14D9-BF61-FE67-4B79FFF8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008C51-2A84-52A7-C41B-DD050F562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22" y="1085229"/>
            <a:ext cx="519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5C30-2DAE-DEFA-5284-616C2965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36" y="147847"/>
            <a:ext cx="6645263" cy="645300"/>
          </a:xfrm>
        </p:spPr>
        <p:txBody>
          <a:bodyPr/>
          <a:lstStyle/>
          <a:p>
            <a:r>
              <a:rPr lang="en-US" sz="2800" dirty="0"/>
              <a:t>Reliable Data Transfer: Implementation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A7EFD9B-C7DA-3E02-3671-ABED0469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26" y="957178"/>
            <a:ext cx="5425179" cy="40384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E53F129-341B-5BB5-88D6-2EC14B8195ED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1D71AF-EEE2-06AB-18C5-AD55335827CF}"/>
              </a:ext>
            </a:extLst>
          </p:cNvPr>
          <p:cNvSpPr txBox="1"/>
          <p:nvPr/>
        </p:nvSpPr>
        <p:spPr>
          <a:xfrm rot="21340461">
            <a:off x="103556" y="2376250"/>
            <a:ext cx="1449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Transmission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Control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Protocol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(TCP)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4FF57-BC37-FE6B-11CB-2E93EC106771}"/>
              </a:ext>
            </a:extLst>
          </p:cNvPr>
          <p:cNvGrpSpPr/>
          <p:nvPr/>
        </p:nvGrpSpPr>
        <p:grpSpPr>
          <a:xfrm>
            <a:off x="6924484" y="1593864"/>
            <a:ext cx="2159164" cy="2477961"/>
            <a:chOff x="5251262" y="1810694"/>
            <a:chExt cx="2159164" cy="247796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FA09BC-5C97-9EB0-32B6-B4180DC3E829}"/>
                </a:ext>
              </a:extLst>
            </p:cNvPr>
            <p:cNvSpPr txBox="1"/>
            <p:nvPr/>
          </p:nvSpPr>
          <p:spPr>
            <a:xfrm>
              <a:off x="5251262" y="2657439"/>
              <a:ext cx="21591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do humans ensure reliable data transfer in conversation?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4478607-8C13-1908-6E59-E84F92D7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EC89-A77B-41CF-05DE-0EC84394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 is the Answer!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7E910-ABA4-F330-DF8D-A9D1D3D0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Sender sends a packet and then waits for an </a:t>
            </a:r>
            <a:r>
              <a:rPr lang="en-US" sz="2000" b="1" i="1" dirty="0"/>
              <a:t>acknowledgement (ACK)</a:t>
            </a:r>
            <a:r>
              <a:rPr lang="en-US" sz="2000" dirty="0"/>
              <a:t>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When receiver successfully receives a packet it sends an ACK.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40C6-F478-80FF-79ED-11B02581F69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1B77356-94F2-84DA-0693-4D7361D9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38" y="1288298"/>
            <a:ext cx="4335318" cy="35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5715-91F2-08CF-F5D8-5A4CDAD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591" y="584061"/>
            <a:ext cx="5910974" cy="1563393"/>
          </a:xfrm>
        </p:spPr>
        <p:txBody>
          <a:bodyPr/>
          <a:lstStyle/>
          <a:p>
            <a:r>
              <a:rPr lang="en-US" sz="2800" dirty="0"/>
              <a:t>Lost or </a:t>
            </a:r>
            <a:br>
              <a:rPr lang="en-US" sz="2800" dirty="0"/>
            </a:br>
            <a:r>
              <a:rPr lang="en-US" sz="2800" dirty="0"/>
              <a:t>Corrupted </a:t>
            </a:r>
            <a:br>
              <a:rPr lang="en-US" sz="2800" dirty="0"/>
            </a:br>
            <a:r>
              <a:rPr lang="en-US" sz="2800" dirty="0"/>
              <a:t>Packets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4F8E-4C13-53E8-44A6-4541D6E012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B52F87-BC87-4937-8FE5-12A3EE93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If a packet is lost or corrupted the sender will not receive an ACK for it.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When sender does not receive the ACK for a packet before a </a:t>
            </a:r>
            <a:r>
              <a:rPr lang="en-US" sz="2000" b="1" i="1" dirty="0"/>
              <a:t>timeout</a:t>
            </a:r>
            <a:r>
              <a:rPr lang="en-US" sz="2000" dirty="0"/>
              <a:t>, it resends the packet.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6DFAC-1A09-460F-77E5-145C1C75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2906"/>
            <a:ext cx="4191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28761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41828</TotalTime>
  <Words>1425</Words>
  <Application>Microsoft Macintosh PowerPoint</Application>
  <PresentationFormat>On-screen Show (16:9)</PresentationFormat>
  <Paragraphs>237</Paragraphs>
  <Slides>20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Narrow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Tahoma</vt:lpstr>
      <vt:lpstr>Wingdings</vt:lpstr>
      <vt:lpstr>Imogen template</vt:lpstr>
      <vt:lpstr>NA4 – The Transport and Application Layers</vt:lpstr>
      <vt:lpstr>Bridging the Chasm: Network Layers</vt:lpstr>
      <vt:lpstr>Network Data Encapsulation</vt:lpstr>
      <vt:lpstr>The Transport Layer</vt:lpstr>
      <vt:lpstr>Transport Layer</vt:lpstr>
      <vt:lpstr>Reliable Data Transfer: Abstraction</vt:lpstr>
      <vt:lpstr>Reliable Data Transfer: Implementation</vt:lpstr>
      <vt:lpstr>ACK is the Answer!</vt:lpstr>
      <vt:lpstr>Lost or  Corrupted  Packets</vt:lpstr>
      <vt:lpstr>Lost or  Corrupted  ACK</vt:lpstr>
      <vt:lpstr>Reliable Data Transfer</vt:lpstr>
      <vt:lpstr>The Application Layer</vt:lpstr>
      <vt:lpstr>Layer Responsibilities</vt:lpstr>
      <vt:lpstr>HTTP: Hypertext Transfer Protocol</vt:lpstr>
      <vt:lpstr>HTTP: Hypertext Transfer Protocol</vt:lpstr>
      <vt:lpstr>HTTP: Hypertext Transfer Protocol</vt:lpstr>
      <vt:lpstr>Acknowledgments</vt:lpstr>
      <vt:lpstr>TCP segment structure</vt:lpstr>
      <vt:lpstr>TCP sequence numbers, ACKs</vt:lpstr>
      <vt:lpstr>TCP sequence numbers, 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733</cp:revision>
  <cp:lastPrinted>2023-05-03T12:34:24Z</cp:lastPrinted>
  <dcterms:created xsi:type="dcterms:W3CDTF">2020-11-19T19:43:32Z</dcterms:created>
  <dcterms:modified xsi:type="dcterms:W3CDTF">2023-05-05T13:00:06Z</dcterms:modified>
</cp:coreProperties>
</file>